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9"/>
  </p:notesMasterIdLst>
  <p:sldIdLst>
    <p:sldId id="256" r:id="rId2"/>
    <p:sldId id="301" r:id="rId3"/>
    <p:sldId id="315" r:id="rId4"/>
    <p:sldId id="318" r:id="rId5"/>
    <p:sldId id="319" r:id="rId6"/>
    <p:sldId id="320" r:id="rId7"/>
    <p:sldId id="321" r:id="rId8"/>
    <p:sldId id="325" r:id="rId9"/>
    <p:sldId id="326" r:id="rId10"/>
    <p:sldId id="327" r:id="rId11"/>
    <p:sldId id="333" r:id="rId12"/>
    <p:sldId id="329" r:id="rId13"/>
    <p:sldId id="302" r:id="rId14"/>
    <p:sldId id="306" r:id="rId15"/>
    <p:sldId id="305" r:id="rId16"/>
    <p:sldId id="260" r:id="rId17"/>
    <p:sldId id="308" r:id="rId18"/>
    <p:sldId id="309" r:id="rId19"/>
    <p:sldId id="299" r:id="rId20"/>
    <p:sldId id="312" r:id="rId21"/>
    <p:sldId id="310" r:id="rId22"/>
    <p:sldId id="311" r:id="rId23"/>
    <p:sldId id="332" r:id="rId24"/>
    <p:sldId id="331" r:id="rId25"/>
    <p:sldId id="335" r:id="rId26"/>
    <p:sldId id="267" r:id="rId27"/>
    <p:sldId id="26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A27"/>
    <a:srgbClr val="13294B"/>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5" autoAdjust="0"/>
    <p:restoredTop sz="94699"/>
  </p:normalViewPr>
  <p:slideViewPr>
    <p:cSldViewPr snapToGrid="0" snapToObjects="1">
      <p:cViewPr varScale="1">
        <p:scale>
          <a:sx n="82" d="100"/>
          <a:sy n="82" d="100"/>
        </p:scale>
        <p:origin x="1502"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1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220DD-D490-459D-9DB8-D9BCAA986BB4}"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FC502D37-90C3-4053-B3A2-57CA694DA800}">
      <dgm:prSet phldrT="[Text]"/>
      <dgm:spPr/>
      <dgm:t>
        <a:bodyPr/>
        <a:lstStyle/>
        <a:p>
          <a:r>
            <a:rPr lang="en-US" dirty="0"/>
            <a:t>Data collection</a:t>
          </a:r>
        </a:p>
      </dgm:t>
    </dgm:pt>
    <dgm:pt modelId="{60598750-0481-48C6-B2BC-735201F9E3B8}" type="parTrans" cxnId="{72A064FC-1617-47FA-84CF-423CADC27498}">
      <dgm:prSet/>
      <dgm:spPr/>
      <dgm:t>
        <a:bodyPr/>
        <a:lstStyle/>
        <a:p>
          <a:endParaRPr lang="en-US"/>
        </a:p>
      </dgm:t>
    </dgm:pt>
    <dgm:pt modelId="{79C75EF6-9840-4429-873B-D3CCCB2BE678}" type="sibTrans" cxnId="{72A064FC-1617-47FA-84CF-423CADC27498}">
      <dgm:prSet/>
      <dgm:spPr/>
      <dgm:t>
        <a:bodyPr/>
        <a:lstStyle/>
        <a:p>
          <a:endParaRPr lang="en-US"/>
        </a:p>
      </dgm:t>
    </dgm:pt>
    <dgm:pt modelId="{7612EC87-9367-432E-B027-CCBF7F3207A4}">
      <dgm:prSet phldrT="[Text]"/>
      <dgm:spPr/>
      <dgm:t>
        <a:bodyPr/>
        <a:lstStyle/>
        <a:p>
          <a:r>
            <a:rPr lang="en-US" dirty="0"/>
            <a:t>Interviews</a:t>
          </a:r>
        </a:p>
      </dgm:t>
    </dgm:pt>
    <dgm:pt modelId="{E1664C54-7BB8-45A0-8183-2494E5442BB0}" type="parTrans" cxnId="{F81A27A2-E84E-4710-B329-B8B0683CFE9C}">
      <dgm:prSet/>
      <dgm:spPr/>
      <dgm:t>
        <a:bodyPr/>
        <a:lstStyle/>
        <a:p>
          <a:endParaRPr lang="en-US"/>
        </a:p>
      </dgm:t>
    </dgm:pt>
    <dgm:pt modelId="{67B02DDB-F328-47B9-9B19-C42F632C13F9}" type="sibTrans" cxnId="{F81A27A2-E84E-4710-B329-B8B0683CFE9C}">
      <dgm:prSet/>
      <dgm:spPr/>
      <dgm:t>
        <a:bodyPr/>
        <a:lstStyle/>
        <a:p>
          <a:endParaRPr lang="en-US"/>
        </a:p>
      </dgm:t>
    </dgm:pt>
    <dgm:pt modelId="{6B165454-1367-46AA-8E5A-A8C776215C7F}">
      <dgm:prSet phldrT="[Text]"/>
      <dgm:spPr/>
      <dgm:t>
        <a:bodyPr/>
        <a:lstStyle/>
        <a:p>
          <a:r>
            <a:rPr lang="en-US" dirty="0"/>
            <a:t>Pre-PD and Post-PD surveys</a:t>
          </a:r>
        </a:p>
      </dgm:t>
    </dgm:pt>
    <dgm:pt modelId="{7DD787D1-DB6D-4BBD-AC9E-968F1C9AB73B}" type="parTrans" cxnId="{9E5555CC-AEBD-45CC-BF8C-C1F08CD97A97}">
      <dgm:prSet/>
      <dgm:spPr/>
      <dgm:t>
        <a:bodyPr/>
        <a:lstStyle/>
        <a:p>
          <a:endParaRPr lang="en-US"/>
        </a:p>
      </dgm:t>
    </dgm:pt>
    <dgm:pt modelId="{58D4318D-EBC1-4C4A-AF44-DB3D6E690D2E}" type="sibTrans" cxnId="{9E5555CC-AEBD-45CC-BF8C-C1F08CD97A97}">
      <dgm:prSet/>
      <dgm:spPr/>
      <dgm:t>
        <a:bodyPr/>
        <a:lstStyle/>
        <a:p>
          <a:endParaRPr lang="en-US"/>
        </a:p>
      </dgm:t>
    </dgm:pt>
    <dgm:pt modelId="{B7DC989A-9E42-4ADF-A3E1-FA6C2F906942}">
      <dgm:prSet phldrT="[Text]"/>
      <dgm:spPr/>
      <dgm:t>
        <a:bodyPr/>
        <a:lstStyle/>
        <a:p>
          <a:r>
            <a:rPr lang="en-US" dirty="0"/>
            <a:t>Classroom observations</a:t>
          </a:r>
        </a:p>
      </dgm:t>
    </dgm:pt>
    <dgm:pt modelId="{DE44C0B1-393F-4D0E-9DCF-585A45583E36}" type="parTrans" cxnId="{EB3493F3-8500-435D-B48F-4146E1E7D5A5}">
      <dgm:prSet/>
      <dgm:spPr/>
      <dgm:t>
        <a:bodyPr/>
        <a:lstStyle/>
        <a:p>
          <a:endParaRPr lang="en-US"/>
        </a:p>
      </dgm:t>
    </dgm:pt>
    <dgm:pt modelId="{64B35196-3649-4813-A667-BE484F41D903}" type="sibTrans" cxnId="{EB3493F3-8500-435D-B48F-4146E1E7D5A5}">
      <dgm:prSet/>
      <dgm:spPr/>
      <dgm:t>
        <a:bodyPr/>
        <a:lstStyle/>
        <a:p>
          <a:endParaRPr lang="en-US"/>
        </a:p>
      </dgm:t>
    </dgm:pt>
    <dgm:pt modelId="{FC728B8F-8AB4-4234-86D0-90F482181B5B}">
      <dgm:prSet phldrT="[Text]"/>
      <dgm:spPr/>
      <dgm:t>
        <a:bodyPr/>
        <a:lstStyle/>
        <a:p>
          <a:r>
            <a:rPr lang="en-US" dirty="0"/>
            <a:t>Instructional materials</a:t>
          </a:r>
        </a:p>
      </dgm:t>
    </dgm:pt>
    <dgm:pt modelId="{1B2BDAD5-832D-4396-A25C-0F04FDFEFD69}" type="parTrans" cxnId="{222FDDF1-AA56-4DCE-8C3D-8E9F35E3A6D9}">
      <dgm:prSet/>
      <dgm:spPr/>
      <dgm:t>
        <a:bodyPr/>
        <a:lstStyle/>
        <a:p>
          <a:endParaRPr lang="en-US"/>
        </a:p>
      </dgm:t>
    </dgm:pt>
    <dgm:pt modelId="{B904CED6-A4EE-4401-89E4-921535E69673}" type="sibTrans" cxnId="{222FDDF1-AA56-4DCE-8C3D-8E9F35E3A6D9}">
      <dgm:prSet/>
      <dgm:spPr/>
      <dgm:t>
        <a:bodyPr/>
        <a:lstStyle/>
        <a:p>
          <a:endParaRPr lang="en-US"/>
        </a:p>
      </dgm:t>
    </dgm:pt>
    <dgm:pt modelId="{2DB10C04-A59A-44D1-AF79-26A076F087B8}" type="pres">
      <dgm:prSet presAssocID="{078220DD-D490-459D-9DB8-D9BCAA986BB4}" presName="Name0" presStyleCnt="0">
        <dgm:presLayoutVars>
          <dgm:chPref val="1"/>
          <dgm:dir/>
          <dgm:animOne val="branch"/>
          <dgm:animLvl val="lvl"/>
          <dgm:resizeHandles val="exact"/>
        </dgm:presLayoutVars>
      </dgm:prSet>
      <dgm:spPr/>
    </dgm:pt>
    <dgm:pt modelId="{D4C32DF8-C420-407B-A055-2995B494AA16}" type="pres">
      <dgm:prSet presAssocID="{FC502D37-90C3-4053-B3A2-57CA694DA800}" presName="root1" presStyleCnt="0"/>
      <dgm:spPr/>
    </dgm:pt>
    <dgm:pt modelId="{63245681-1119-4D94-9FDF-1C8C317B3AC2}" type="pres">
      <dgm:prSet presAssocID="{FC502D37-90C3-4053-B3A2-57CA694DA800}" presName="LevelOneTextNode" presStyleLbl="node0" presStyleIdx="0" presStyleCnt="1">
        <dgm:presLayoutVars>
          <dgm:chPref val="3"/>
        </dgm:presLayoutVars>
      </dgm:prSet>
      <dgm:spPr/>
    </dgm:pt>
    <dgm:pt modelId="{78E58CF8-28FF-4B0A-B3E1-5D266A4D26D1}" type="pres">
      <dgm:prSet presAssocID="{FC502D37-90C3-4053-B3A2-57CA694DA800}" presName="level2hierChild" presStyleCnt="0"/>
      <dgm:spPr/>
    </dgm:pt>
    <dgm:pt modelId="{E5474003-A228-4A1C-8B4A-FB680CF57B0B}" type="pres">
      <dgm:prSet presAssocID="{E1664C54-7BB8-45A0-8183-2494E5442BB0}" presName="conn2-1" presStyleLbl="parChTrans1D2" presStyleIdx="0" presStyleCnt="4"/>
      <dgm:spPr/>
    </dgm:pt>
    <dgm:pt modelId="{DBEFCE0A-4E35-4146-B3FC-BC841340AA73}" type="pres">
      <dgm:prSet presAssocID="{E1664C54-7BB8-45A0-8183-2494E5442BB0}" presName="connTx" presStyleLbl="parChTrans1D2" presStyleIdx="0" presStyleCnt="4"/>
      <dgm:spPr/>
    </dgm:pt>
    <dgm:pt modelId="{F6F53E0B-EE05-4C17-AE9E-4773703F25CD}" type="pres">
      <dgm:prSet presAssocID="{7612EC87-9367-432E-B027-CCBF7F3207A4}" presName="root2" presStyleCnt="0"/>
      <dgm:spPr/>
    </dgm:pt>
    <dgm:pt modelId="{1C3AA09E-086A-45BD-951B-ADBD3EC67B1F}" type="pres">
      <dgm:prSet presAssocID="{7612EC87-9367-432E-B027-CCBF7F3207A4}" presName="LevelTwoTextNode" presStyleLbl="node2" presStyleIdx="0" presStyleCnt="4">
        <dgm:presLayoutVars>
          <dgm:chPref val="3"/>
        </dgm:presLayoutVars>
      </dgm:prSet>
      <dgm:spPr/>
    </dgm:pt>
    <dgm:pt modelId="{51B4D71B-B488-4F68-869A-52374955A00B}" type="pres">
      <dgm:prSet presAssocID="{7612EC87-9367-432E-B027-CCBF7F3207A4}" presName="level3hierChild" presStyleCnt="0"/>
      <dgm:spPr/>
    </dgm:pt>
    <dgm:pt modelId="{1BCCBE2C-F1D7-41BF-BB0C-EB8C83DDE46D}" type="pres">
      <dgm:prSet presAssocID="{7DD787D1-DB6D-4BBD-AC9E-968F1C9AB73B}" presName="conn2-1" presStyleLbl="parChTrans1D2" presStyleIdx="1" presStyleCnt="4"/>
      <dgm:spPr/>
    </dgm:pt>
    <dgm:pt modelId="{212428B7-4FD6-483D-AF9C-B2235CE4B810}" type="pres">
      <dgm:prSet presAssocID="{7DD787D1-DB6D-4BBD-AC9E-968F1C9AB73B}" presName="connTx" presStyleLbl="parChTrans1D2" presStyleIdx="1" presStyleCnt="4"/>
      <dgm:spPr/>
    </dgm:pt>
    <dgm:pt modelId="{8B63D2FB-EF6A-448B-B4B4-69AADA8435C1}" type="pres">
      <dgm:prSet presAssocID="{6B165454-1367-46AA-8E5A-A8C776215C7F}" presName="root2" presStyleCnt="0"/>
      <dgm:spPr/>
    </dgm:pt>
    <dgm:pt modelId="{28DAF9D5-B45A-4450-937C-E0A4FFD898C3}" type="pres">
      <dgm:prSet presAssocID="{6B165454-1367-46AA-8E5A-A8C776215C7F}" presName="LevelTwoTextNode" presStyleLbl="node2" presStyleIdx="1" presStyleCnt="4">
        <dgm:presLayoutVars>
          <dgm:chPref val="3"/>
        </dgm:presLayoutVars>
      </dgm:prSet>
      <dgm:spPr/>
    </dgm:pt>
    <dgm:pt modelId="{7E68ACE1-D203-44C1-ABC5-F87BF6D466AB}" type="pres">
      <dgm:prSet presAssocID="{6B165454-1367-46AA-8E5A-A8C776215C7F}" presName="level3hierChild" presStyleCnt="0"/>
      <dgm:spPr/>
    </dgm:pt>
    <dgm:pt modelId="{AC39335E-06D4-4AC0-93C1-12708D39C8A4}" type="pres">
      <dgm:prSet presAssocID="{DE44C0B1-393F-4D0E-9DCF-585A45583E36}" presName="conn2-1" presStyleLbl="parChTrans1D2" presStyleIdx="2" presStyleCnt="4"/>
      <dgm:spPr/>
    </dgm:pt>
    <dgm:pt modelId="{259AD0A8-185D-4BC8-85DA-61107FCC6A4B}" type="pres">
      <dgm:prSet presAssocID="{DE44C0B1-393F-4D0E-9DCF-585A45583E36}" presName="connTx" presStyleLbl="parChTrans1D2" presStyleIdx="2" presStyleCnt="4"/>
      <dgm:spPr/>
    </dgm:pt>
    <dgm:pt modelId="{6D8098DF-67BE-4A4F-A725-95110F0BD5A6}" type="pres">
      <dgm:prSet presAssocID="{B7DC989A-9E42-4ADF-A3E1-FA6C2F906942}" presName="root2" presStyleCnt="0"/>
      <dgm:spPr/>
    </dgm:pt>
    <dgm:pt modelId="{40673A4B-1B3D-47D1-806C-98120B7B6BA4}" type="pres">
      <dgm:prSet presAssocID="{B7DC989A-9E42-4ADF-A3E1-FA6C2F906942}" presName="LevelTwoTextNode" presStyleLbl="node2" presStyleIdx="2" presStyleCnt="4">
        <dgm:presLayoutVars>
          <dgm:chPref val="3"/>
        </dgm:presLayoutVars>
      </dgm:prSet>
      <dgm:spPr/>
    </dgm:pt>
    <dgm:pt modelId="{ACC98FF0-2618-4A1C-9A7C-C6EAEDCBEEC9}" type="pres">
      <dgm:prSet presAssocID="{B7DC989A-9E42-4ADF-A3E1-FA6C2F906942}" presName="level3hierChild" presStyleCnt="0"/>
      <dgm:spPr/>
    </dgm:pt>
    <dgm:pt modelId="{6165141A-6323-46A9-B180-BD296F0B582F}" type="pres">
      <dgm:prSet presAssocID="{1B2BDAD5-832D-4396-A25C-0F04FDFEFD69}" presName="conn2-1" presStyleLbl="parChTrans1D2" presStyleIdx="3" presStyleCnt="4"/>
      <dgm:spPr/>
    </dgm:pt>
    <dgm:pt modelId="{04AD330D-65D1-4128-9391-FDE6CFC1E722}" type="pres">
      <dgm:prSet presAssocID="{1B2BDAD5-832D-4396-A25C-0F04FDFEFD69}" presName="connTx" presStyleLbl="parChTrans1D2" presStyleIdx="3" presStyleCnt="4"/>
      <dgm:spPr/>
    </dgm:pt>
    <dgm:pt modelId="{90024AAA-9815-4CDE-9CE3-0AD7B8BBC806}" type="pres">
      <dgm:prSet presAssocID="{FC728B8F-8AB4-4234-86D0-90F482181B5B}" presName="root2" presStyleCnt="0"/>
      <dgm:spPr/>
    </dgm:pt>
    <dgm:pt modelId="{4473361E-92EF-4FD4-B0F7-99CA042922BE}" type="pres">
      <dgm:prSet presAssocID="{FC728B8F-8AB4-4234-86D0-90F482181B5B}" presName="LevelTwoTextNode" presStyleLbl="node2" presStyleIdx="3" presStyleCnt="4">
        <dgm:presLayoutVars>
          <dgm:chPref val="3"/>
        </dgm:presLayoutVars>
      </dgm:prSet>
      <dgm:spPr/>
    </dgm:pt>
    <dgm:pt modelId="{673B03D3-C726-42E5-AA94-35C6A1CAEC00}" type="pres">
      <dgm:prSet presAssocID="{FC728B8F-8AB4-4234-86D0-90F482181B5B}" presName="level3hierChild" presStyleCnt="0"/>
      <dgm:spPr/>
    </dgm:pt>
  </dgm:ptLst>
  <dgm:cxnLst>
    <dgm:cxn modelId="{C6F02A02-37C1-4A52-B1E3-A915DEF8975D}" type="presOf" srcId="{7612EC87-9367-432E-B027-CCBF7F3207A4}" destId="{1C3AA09E-086A-45BD-951B-ADBD3EC67B1F}" srcOrd="0" destOrd="0" presId="urn:microsoft.com/office/officeart/2008/layout/HorizontalMultiLevelHierarchy"/>
    <dgm:cxn modelId="{3CCA4124-8F90-4E6B-A502-849694ABA9C8}" type="presOf" srcId="{DE44C0B1-393F-4D0E-9DCF-585A45583E36}" destId="{AC39335E-06D4-4AC0-93C1-12708D39C8A4}" srcOrd="0" destOrd="0" presId="urn:microsoft.com/office/officeart/2008/layout/HorizontalMultiLevelHierarchy"/>
    <dgm:cxn modelId="{8665DC2C-81A4-47B3-8511-C0EA1D8A580F}" type="presOf" srcId="{078220DD-D490-459D-9DB8-D9BCAA986BB4}" destId="{2DB10C04-A59A-44D1-AF79-26A076F087B8}" srcOrd="0" destOrd="0" presId="urn:microsoft.com/office/officeart/2008/layout/HorizontalMultiLevelHierarchy"/>
    <dgm:cxn modelId="{9A8B4267-F7D3-4B26-8C8F-3B7502DBA91A}" type="presOf" srcId="{7DD787D1-DB6D-4BBD-AC9E-968F1C9AB73B}" destId="{1BCCBE2C-F1D7-41BF-BB0C-EB8C83DDE46D}" srcOrd="0" destOrd="0" presId="urn:microsoft.com/office/officeart/2008/layout/HorizontalMultiLevelHierarchy"/>
    <dgm:cxn modelId="{2F6FA755-DCCF-4C6C-BF85-73BF4322896D}" type="presOf" srcId="{E1664C54-7BB8-45A0-8183-2494E5442BB0}" destId="{DBEFCE0A-4E35-4146-B3FC-BC841340AA73}" srcOrd="1" destOrd="0" presId="urn:microsoft.com/office/officeart/2008/layout/HorizontalMultiLevelHierarchy"/>
    <dgm:cxn modelId="{361AEA8A-F425-4FD7-BFB9-39FDE4ED01E3}" type="presOf" srcId="{1B2BDAD5-832D-4396-A25C-0F04FDFEFD69}" destId="{6165141A-6323-46A9-B180-BD296F0B582F}" srcOrd="0" destOrd="0" presId="urn:microsoft.com/office/officeart/2008/layout/HorizontalMultiLevelHierarchy"/>
    <dgm:cxn modelId="{E3DFA497-7919-4EFC-990B-60980A8A7A63}" type="presOf" srcId="{DE44C0B1-393F-4D0E-9DCF-585A45583E36}" destId="{259AD0A8-185D-4BC8-85DA-61107FCC6A4B}" srcOrd="1" destOrd="0" presId="urn:microsoft.com/office/officeart/2008/layout/HorizontalMultiLevelHierarchy"/>
    <dgm:cxn modelId="{8754499E-2CF1-4D73-AC55-8F4048718640}" type="presOf" srcId="{E1664C54-7BB8-45A0-8183-2494E5442BB0}" destId="{E5474003-A228-4A1C-8B4A-FB680CF57B0B}" srcOrd="0" destOrd="0" presId="urn:microsoft.com/office/officeart/2008/layout/HorizontalMultiLevelHierarchy"/>
    <dgm:cxn modelId="{F81A27A2-E84E-4710-B329-B8B0683CFE9C}" srcId="{FC502D37-90C3-4053-B3A2-57CA694DA800}" destId="{7612EC87-9367-432E-B027-CCBF7F3207A4}" srcOrd="0" destOrd="0" parTransId="{E1664C54-7BB8-45A0-8183-2494E5442BB0}" sibTransId="{67B02DDB-F328-47B9-9B19-C42F632C13F9}"/>
    <dgm:cxn modelId="{B30A14C1-47F5-4412-AB78-A08B06B16CE0}" type="presOf" srcId="{B7DC989A-9E42-4ADF-A3E1-FA6C2F906942}" destId="{40673A4B-1B3D-47D1-806C-98120B7B6BA4}" srcOrd="0" destOrd="0" presId="urn:microsoft.com/office/officeart/2008/layout/HorizontalMultiLevelHierarchy"/>
    <dgm:cxn modelId="{9E5555CC-AEBD-45CC-BF8C-C1F08CD97A97}" srcId="{FC502D37-90C3-4053-B3A2-57CA694DA800}" destId="{6B165454-1367-46AA-8E5A-A8C776215C7F}" srcOrd="1" destOrd="0" parTransId="{7DD787D1-DB6D-4BBD-AC9E-968F1C9AB73B}" sibTransId="{58D4318D-EBC1-4C4A-AF44-DB3D6E690D2E}"/>
    <dgm:cxn modelId="{7EF214E1-937A-4A74-83C0-26C130710F30}" type="presOf" srcId="{6B165454-1367-46AA-8E5A-A8C776215C7F}" destId="{28DAF9D5-B45A-4450-937C-E0A4FFD898C3}" srcOrd="0" destOrd="0" presId="urn:microsoft.com/office/officeart/2008/layout/HorizontalMultiLevelHierarchy"/>
    <dgm:cxn modelId="{B23AEFEB-44B7-4E88-B8A9-3CFFBC7A282F}" type="presOf" srcId="{FC502D37-90C3-4053-B3A2-57CA694DA800}" destId="{63245681-1119-4D94-9FDF-1C8C317B3AC2}" srcOrd="0" destOrd="0" presId="urn:microsoft.com/office/officeart/2008/layout/HorizontalMultiLevelHierarchy"/>
    <dgm:cxn modelId="{222FDDF1-AA56-4DCE-8C3D-8E9F35E3A6D9}" srcId="{FC502D37-90C3-4053-B3A2-57CA694DA800}" destId="{FC728B8F-8AB4-4234-86D0-90F482181B5B}" srcOrd="3" destOrd="0" parTransId="{1B2BDAD5-832D-4396-A25C-0F04FDFEFD69}" sibTransId="{B904CED6-A4EE-4401-89E4-921535E69673}"/>
    <dgm:cxn modelId="{EB3493F3-8500-435D-B48F-4146E1E7D5A5}" srcId="{FC502D37-90C3-4053-B3A2-57CA694DA800}" destId="{B7DC989A-9E42-4ADF-A3E1-FA6C2F906942}" srcOrd="2" destOrd="0" parTransId="{DE44C0B1-393F-4D0E-9DCF-585A45583E36}" sibTransId="{64B35196-3649-4813-A667-BE484F41D903}"/>
    <dgm:cxn modelId="{E281EEF3-DAB2-46AC-A586-54E86D900C6F}" type="presOf" srcId="{7DD787D1-DB6D-4BBD-AC9E-968F1C9AB73B}" destId="{212428B7-4FD6-483D-AF9C-B2235CE4B810}" srcOrd="1" destOrd="0" presId="urn:microsoft.com/office/officeart/2008/layout/HorizontalMultiLevelHierarchy"/>
    <dgm:cxn modelId="{BD4A85F8-2AAA-46BF-91B3-A963C248F534}" type="presOf" srcId="{FC728B8F-8AB4-4234-86D0-90F482181B5B}" destId="{4473361E-92EF-4FD4-B0F7-99CA042922BE}" srcOrd="0" destOrd="0" presId="urn:microsoft.com/office/officeart/2008/layout/HorizontalMultiLevelHierarchy"/>
    <dgm:cxn modelId="{9C788AF8-98E0-48E4-B4AA-BED19CEF3DC2}" type="presOf" srcId="{1B2BDAD5-832D-4396-A25C-0F04FDFEFD69}" destId="{04AD330D-65D1-4128-9391-FDE6CFC1E722}" srcOrd="1" destOrd="0" presId="urn:microsoft.com/office/officeart/2008/layout/HorizontalMultiLevelHierarchy"/>
    <dgm:cxn modelId="{72A064FC-1617-47FA-84CF-423CADC27498}" srcId="{078220DD-D490-459D-9DB8-D9BCAA986BB4}" destId="{FC502D37-90C3-4053-B3A2-57CA694DA800}" srcOrd="0" destOrd="0" parTransId="{60598750-0481-48C6-B2BC-735201F9E3B8}" sibTransId="{79C75EF6-9840-4429-873B-D3CCCB2BE678}"/>
    <dgm:cxn modelId="{9E57F676-8F29-4E82-9253-9C8C33894047}" type="presParOf" srcId="{2DB10C04-A59A-44D1-AF79-26A076F087B8}" destId="{D4C32DF8-C420-407B-A055-2995B494AA16}" srcOrd="0" destOrd="0" presId="urn:microsoft.com/office/officeart/2008/layout/HorizontalMultiLevelHierarchy"/>
    <dgm:cxn modelId="{567F3442-FB5B-4F97-B2C9-6C6E4201C312}" type="presParOf" srcId="{D4C32DF8-C420-407B-A055-2995B494AA16}" destId="{63245681-1119-4D94-9FDF-1C8C317B3AC2}" srcOrd="0" destOrd="0" presId="urn:microsoft.com/office/officeart/2008/layout/HorizontalMultiLevelHierarchy"/>
    <dgm:cxn modelId="{6CC7251A-CFE9-4E80-945E-ABCC8FCD594B}" type="presParOf" srcId="{D4C32DF8-C420-407B-A055-2995B494AA16}" destId="{78E58CF8-28FF-4B0A-B3E1-5D266A4D26D1}" srcOrd="1" destOrd="0" presId="urn:microsoft.com/office/officeart/2008/layout/HorizontalMultiLevelHierarchy"/>
    <dgm:cxn modelId="{339E7B38-9886-49FA-A6D4-11F4ACAE14CC}" type="presParOf" srcId="{78E58CF8-28FF-4B0A-B3E1-5D266A4D26D1}" destId="{E5474003-A228-4A1C-8B4A-FB680CF57B0B}" srcOrd="0" destOrd="0" presId="urn:microsoft.com/office/officeart/2008/layout/HorizontalMultiLevelHierarchy"/>
    <dgm:cxn modelId="{88F5C99F-49E0-4172-99F4-4E345FFB5852}" type="presParOf" srcId="{E5474003-A228-4A1C-8B4A-FB680CF57B0B}" destId="{DBEFCE0A-4E35-4146-B3FC-BC841340AA73}" srcOrd="0" destOrd="0" presId="urn:microsoft.com/office/officeart/2008/layout/HorizontalMultiLevelHierarchy"/>
    <dgm:cxn modelId="{3B966D25-FDDF-4B3B-A583-424A5D268C30}" type="presParOf" srcId="{78E58CF8-28FF-4B0A-B3E1-5D266A4D26D1}" destId="{F6F53E0B-EE05-4C17-AE9E-4773703F25CD}" srcOrd="1" destOrd="0" presId="urn:microsoft.com/office/officeart/2008/layout/HorizontalMultiLevelHierarchy"/>
    <dgm:cxn modelId="{965418DD-D268-4E42-9CDD-7DA70E365807}" type="presParOf" srcId="{F6F53E0B-EE05-4C17-AE9E-4773703F25CD}" destId="{1C3AA09E-086A-45BD-951B-ADBD3EC67B1F}" srcOrd="0" destOrd="0" presId="urn:microsoft.com/office/officeart/2008/layout/HorizontalMultiLevelHierarchy"/>
    <dgm:cxn modelId="{0F08C011-87D9-4A41-8843-F9BBECE7137F}" type="presParOf" srcId="{F6F53E0B-EE05-4C17-AE9E-4773703F25CD}" destId="{51B4D71B-B488-4F68-869A-52374955A00B}" srcOrd="1" destOrd="0" presId="urn:microsoft.com/office/officeart/2008/layout/HorizontalMultiLevelHierarchy"/>
    <dgm:cxn modelId="{44C7082E-7752-434D-9B3F-FD1A5AAD2E9F}" type="presParOf" srcId="{78E58CF8-28FF-4B0A-B3E1-5D266A4D26D1}" destId="{1BCCBE2C-F1D7-41BF-BB0C-EB8C83DDE46D}" srcOrd="2" destOrd="0" presId="urn:microsoft.com/office/officeart/2008/layout/HorizontalMultiLevelHierarchy"/>
    <dgm:cxn modelId="{D461B319-DF7A-44B0-8409-4FF11BAF15E5}" type="presParOf" srcId="{1BCCBE2C-F1D7-41BF-BB0C-EB8C83DDE46D}" destId="{212428B7-4FD6-483D-AF9C-B2235CE4B810}" srcOrd="0" destOrd="0" presId="urn:microsoft.com/office/officeart/2008/layout/HorizontalMultiLevelHierarchy"/>
    <dgm:cxn modelId="{E0B0BFDA-16C9-425D-BF95-045385B13B69}" type="presParOf" srcId="{78E58CF8-28FF-4B0A-B3E1-5D266A4D26D1}" destId="{8B63D2FB-EF6A-448B-B4B4-69AADA8435C1}" srcOrd="3" destOrd="0" presId="urn:microsoft.com/office/officeart/2008/layout/HorizontalMultiLevelHierarchy"/>
    <dgm:cxn modelId="{DC18DB39-A4B2-45F4-BC74-F2D388AC7A6B}" type="presParOf" srcId="{8B63D2FB-EF6A-448B-B4B4-69AADA8435C1}" destId="{28DAF9D5-B45A-4450-937C-E0A4FFD898C3}" srcOrd="0" destOrd="0" presId="urn:microsoft.com/office/officeart/2008/layout/HorizontalMultiLevelHierarchy"/>
    <dgm:cxn modelId="{EFAD2004-F5DB-4D59-9E8D-EA3669645387}" type="presParOf" srcId="{8B63D2FB-EF6A-448B-B4B4-69AADA8435C1}" destId="{7E68ACE1-D203-44C1-ABC5-F87BF6D466AB}" srcOrd="1" destOrd="0" presId="urn:microsoft.com/office/officeart/2008/layout/HorizontalMultiLevelHierarchy"/>
    <dgm:cxn modelId="{E5CE943B-B740-423E-AA74-815CAB5EBFDC}" type="presParOf" srcId="{78E58CF8-28FF-4B0A-B3E1-5D266A4D26D1}" destId="{AC39335E-06D4-4AC0-93C1-12708D39C8A4}" srcOrd="4" destOrd="0" presId="urn:microsoft.com/office/officeart/2008/layout/HorizontalMultiLevelHierarchy"/>
    <dgm:cxn modelId="{48A944C8-FE5B-4490-AD21-D97EDC4E5D19}" type="presParOf" srcId="{AC39335E-06D4-4AC0-93C1-12708D39C8A4}" destId="{259AD0A8-185D-4BC8-85DA-61107FCC6A4B}" srcOrd="0" destOrd="0" presId="urn:microsoft.com/office/officeart/2008/layout/HorizontalMultiLevelHierarchy"/>
    <dgm:cxn modelId="{76280FD4-FD20-48E5-AB0B-B457B5BA1EAD}" type="presParOf" srcId="{78E58CF8-28FF-4B0A-B3E1-5D266A4D26D1}" destId="{6D8098DF-67BE-4A4F-A725-95110F0BD5A6}" srcOrd="5" destOrd="0" presId="urn:microsoft.com/office/officeart/2008/layout/HorizontalMultiLevelHierarchy"/>
    <dgm:cxn modelId="{B44B683A-9E28-4429-98ED-15F57B8A6DE9}" type="presParOf" srcId="{6D8098DF-67BE-4A4F-A725-95110F0BD5A6}" destId="{40673A4B-1B3D-47D1-806C-98120B7B6BA4}" srcOrd="0" destOrd="0" presId="urn:microsoft.com/office/officeart/2008/layout/HorizontalMultiLevelHierarchy"/>
    <dgm:cxn modelId="{52C7A286-1EA6-40E0-8E32-CA5BC80CA99E}" type="presParOf" srcId="{6D8098DF-67BE-4A4F-A725-95110F0BD5A6}" destId="{ACC98FF0-2618-4A1C-9A7C-C6EAEDCBEEC9}" srcOrd="1" destOrd="0" presId="urn:microsoft.com/office/officeart/2008/layout/HorizontalMultiLevelHierarchy"/>
    <dgm:cxn modelId="{470A416A-AAEF-4B12-BD42-F20A77F44F2F}" type="presParOf" srcId="{78E58CF8-28FF-4B0A-B3E1-5D266A4D26D1}" destId="{6165141A-6323-46A9-B180-BD296F0B582F}" srcOrd="6" destOrd="0" presId="urn:microsoft.com/office/officeart/2008/layout/HorizontalMultiLevelHierarchy"/>
    <dgm:cxn modelId="{1F35A43B-4CD0-424B-A8BF-4A45A59CD93C}" type="presParOf" srcId="{6165141A-6323-46A9-B180-BD296F0B582F}" destId="{04AD330D-65D1-4128-9391-FDE6CFC1E722}" srcOrd="0" destOrd="0" presId="urn:microsoft.com/office/officeart/2008/layout/HorizontalMultiLevelHierarchy"/>
    <dgm:cxn modelId="{B79B2078-B657-44AA-82DA-B1761C7D019A}" type="presParOf" srcId="{78E58CF8-28FF-4B0A-B3E1-5D266A4D26D1}" destId="{90024AAA-9815-4CDE-9CE3-0AD7B8BBC806}" srcOrd="7" destOrd="0" presId="urn:microsoft.com/office/officeart/2008/layout/HorizontalMultiLevelHierarchy"/>
    <dgm:cxn modelId="{AFB3CAB1-FDF7-420C-8C70-5B1997F7820E}" type="presParOf" srcId="{90024AAA-9815-4CDE-9CE3-0AD7B8BBC806}" destId="{4473361E-92EF-4FD4-B0F7-99CA042922BE}" srcOrd="0" destOrd="0" presId="urn:microsoft.com/office/officeart/2008/layout/HorizontalMultiLevelHierarchy"/>
    <dgm:cxn modelId="{F876CDDF-E91E-4BA4-8785-B3A9AAA920C6}" type="presParOf" srcId="{90024AAA-9815-4CDE-9CE3-0AD7B8BBC806}" destId="{673B03D3-C726-42E5-AA94-35C6A1CAEC0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27B67-A44F-43F6-8282-EA49955D7BE8}" type="doc">
      <dgm:prSet loTypeId="urn:microsoft.com/office/officeart/2005/8/layout/hProcess9" loCatId="process" qsTypeId="urn:microsoft.com/office/officeart/2005/8/quickstyle/simple1" qsCatId="simple" csTypeId="urn:microsoft.com/office/officeart/2005/8/colors/accent1_3" csCatId="accent1" phldr="1"/>
      <dgm:spPr/>
    </dgm:pt>
    <dgm:pt modelId="{11BEE8CA-C15F-4188-AE1D-8F529AA2D6C9}">
      <dgm:prSet phldrT="[Text]"/>
      <dgm:spPr/>
      <dgm:t>
        <a:bodyPr/>
        <a:lstStyle/>
        <a:p>
          <a:r>
            <a:rPr lang="en-US" dirty="0"/>
            <a:t>Phase 1: Pilot maker activities</a:t>
          </a:r>
        </a:p>
      </dgm:t>
    </dgm:pt>
    <dgm:pt modelId="{2973B248-077D-4985-828C-75BF7EBBC900}" type="parTrans" cxnId="{7099C7E3-8020-403F-8637-D6E0883783CA}">
      <dgm:prSet/>
      <dgm:spPr/>
      <dgm:t>
        <a:bodyPr/>
        <a:lstStyle/>
        <a:p>
          <a:endParaRPr lang="en-US"/>
        </a:p>
      </dgm:t>
    </dgm:pt>
    <dgm:pt modelId="{885127B7-1F51-4B2E-BA5B-48FCF71241A6}" type="sibTrans" cxnId="{7099C7E3-8020-403F-8637-D6E0883783CA}">
      <dgm:prSet/>
      <dgm:spPr/>
      <dgm:t>
        <a:bodyPr/>
        <a:lstStyle/>
        <a:p>
          <a:endParaRPr lang="en-US"/>
        </a:p>
      </dgm:t>
    </dgm:pt>
    <dgm:pt modelId="{75CF984B-EC32-4676-9E60-9357A4D57FA5}">
      <dgm:prSet phldrT="[Text]"/>
      <dgm:spPr/>
      <dgm:t>
        <a:bodyPr/>
        <a:lstStyle/>
        <a:p>
          <a:r>
            <a:rPr lang="en-US" dirty="0"/>
            <a:t>Phase 2: Teacher Professional Development</a:t>
          </a:r>
        </a:p>
      </dgm:t>
    </dgm:pt>
    <dgm:pt modelId="{CA271913-4562-403A-8AC5-3171716756E5}" type="parTrans" cxnId="{6C405F1A-A232-453A-B8A3-9BCB7830054D}">
      <dgm:prSet/>
      <dgm:spPr/>
      <dgm:t>
        <a:bodyPr/>
        <a:lstStyle/>
        <a:p>
          <a:endParaRPr lang="en-US"/>
        </a:p>
      </dgm:t>
    </dgm:pt>
    <dgm:pt modelId="{5664AAE5-E97B-4BFE-88D3-6EE8D943907D}" type="sibTrans" cxnId="{6C405F1A-A232-453A-B8A3-9BCB7830054D}">
      <dgm:prSet/>
      <dgm:spPr/>
      <dgm:t>
        <a:bodyPr/>
        <a:lstStyle/>
        <a:p>
          <a:endParaRPr lang="en-US"/>
        </a:p>
      </dgm:t>
    </dgm:pt>
    <dgm:pt modelId="{049B148E-1DF1-4392-9FEB-7EB31830F08B}">
      <dgm:prSet phldrT="[Text]"/>
      <dgm:spPr/>
      <dgm:t>
        <a:bodyPr/>
        <a:lstStyle/>
        <a:p>
          <a:r>
            <a:rPr lang="en-US" dirty="0"/>
            <a:t>Phase 3: Embedded coaching</a:t>
          </a:r>
        </a:p>
      </dgm:t>
    </dgm:pt>
    <dgm:pt modelId="{1C6DCA49-64EE-4D1C-AF87-AE462D7EB1C0}" type="parTrans" cxnId="{26EA18B4-9F20-4E88-8240-483180E8D585}">
      <dgm:prSet/>
      <dgm:spPr/>
      <dgm:t>
        <a:bodyPr/>
        <a:lstStyle/>
        <a:p>
          <a:endParaRPr lang="en-US"/>
        </a:p>
      </dgm:t>
    </dgm:pt>
    <dgm:pt modelId="{F8B1802A-31EB-4F3A-84CD-602340E40B9D}" type="sibTrans" cxnId="{26EA18B4-9F20-4E88-8240-483180E8D585}">
      <dgm:prSet/>
      <dgm:spPr/>
      <dgm:t>
        <a:bodyPr/>
        <a:lstStyle/>
        <a:p>
          <a:endParaRPr lang="en-US"/>
        </a:p>
      </dgm:t>
    </dgm:pt>
    <dgm:pt modelId="{3BB7B777-0A25-4151-A505-A6D3BD326BDE}" type="pres">
      <dgm:prSet presAssocID="{E6327B67-A44F-43F6-8282-EA49955D7BE8}" presName="CompostProcess" presStyleCnt="0">
        <dgm:presLayoutVars>
          <dgm:dir/>
          <dgm:resizeHandles val="exact"/>
        </dgm:presLayoutVars>
      </dgm:prSet>
      <dgm:spPr/>
    </dgm:pt>
    <dgm:pt modelId="{D5D78710-C6D2-474F-A148-71AC649DB7C5}" type="pres">
      <dgm:prSet presAssocID="{E6327B67-A44F-43F6-8282-EA49955D7BE8}" presName="arrow" presStyleLbl="bgShp" presStyleIdx="0" presStyleCnt="1"/>
      <dgm:spPr/>
    </dgm:pt>
    <dgm:pt modelId="{3689D1F7-78E3-4335-B7CA-217F6DB58471}" type="pres">
      <dgm:prSet presAssocID="{E6327B67-A44F-43F6-8282-EA49955D7BE8}" presName="linearProcess" presStyleCnt="0"/>
      <dgm:spPr/>
    </dgm:pt>
    <dgm:pt modelId="{05FEFF58-D1E4-45A2-B6A7-EDD0E850A9B4}" type="pres">
      <dgm:prSet presAssocID="{11BEE8CA-C15F-4188-AE1D-8F529AA2D6C9}" presName="textNode" presStyleLbl="node1" presStyleIdx="0" presStyleCnt="3">
        <dgm:presLayoutVars>
          <dgm:bulletEnabled val="1"/>
        </dgm:presLayoutVars>
      </dgm:prSet>
      <dgm:spPr/>
    </dgm:pt>
    <dgm:pt modelId="{81687A22-5A74-4590-B581-71BF04ACA525}" type="pres">
      <dgm:prSet presAssocID="{885127B7-1F51-4B2E-BA5B-48FCF71241A6}" presName="sibTrans" presStyleCnt="0"/>
      <dgm:spPr/>
    </dgm:pt>
    <dgm:pt modelId="{AC1B12D1-CABB-4DB1-849E-23A1A56F31D1}" type="pres">
      <dgm:prSet presAssocID="{75CF984B-EC32-4676-9E60-9357A4D57FA5}" presName="textNode" presStyleLbl="node1" presStyleIdx="1" presStyleCnt="3">
        <dgm:presLayoutVars>
          <dgm:bulletEnabled val="1"/>
        </dgm:presLayoutVars>
      </dgm:prSet>
      <dgm:spPr/>
    </dgm:pt>
    <dgm:pt modelId="{C1A73F6C-C256-405D-B09E-5780D2EE623B}" type="pres">
      <dgm:prSet presAssocID="{5664AAE5-E97B-4BFE-88D3-6EE8D943907D}" presName="sibTrans" presStyleCnt="0"/>
      <dgm:spPr/>
    </dgm:pt>
    <dgm:pt modelId="{1AD200D6-07A1-4A15-96B0-B6BACAF7BA8D}" type="pres">
      <dgm:prSet presAssocID="{049B148E-1DF1-4392-9FEB-7EB31830F08B}" presName="textNode" presStyleLbl="node1" presStyleIdx="2" presStyleCnt="3">
        <dgm:presLayoutVars>
          <dgm:bulletEnabled val="1"/>
        </dgm:presLayoutVars>
      </dgm:prSet>
      <dgm:spPr/>
    </dgm:pt>
  </dgm:ptLst>
  <dgm:cxnLst>
    <dgm:cxn modelId="{6C405F1A-A232-453A-B8A3-9BCB7830054D}" srcId="{E6327B67-A44F-43F6-8282-EA49955D7BE8}" destId="{75CF984B-EC32-4676-9E60-9357A4D57FA5}" srcOrd="1" destOrd="0" parTransId="{CA271913-4562-403A-8AC5-3171716756E5}" sibTransId="{5664AAE5-E97B-4BFE-88D3-6EE8D943907D}"/>
    <dgm:cxn modelId="{E5006267-DA4C-4FE5-92E6-F172E56BEB01}" type="presOf" srcId="{11BEE8CA-C15F-4188-AE1D-8F529AA2D6C9}" destId="{05FEFF58-D1E4-45A2-B6A7-EDD0E850A9B4}" srcOrd="0" destOrd="0" presId="urn:microsoft.com/office/officeart/2005/8/layout/hProcess9"/>
    <dgm:cxn modelId="{B472B873-6975-4105-BECF-C8F4E9C3E0B5}" type="presOf" srcId="{E6327B67-A44F-43F6-8282-EA49955D7BE8}" destId="{3BB7B777-0A25-4151-A505-A6D3BD326BDE}" srcOrd="0" destOrd="0" presId="urn:microsoft.com/office/officeart/2005/8/layout/hProcess9"/>
    <dgm:cxn modelId="{26EA18B4-9F20-4E88-8240-483180E8D585}" srcId="{E6327B67-A44F-43F6-8282-EA49955D7BE8}" destId="{049B148E-1DF1-4392-9FEB-7EB31830F08B}" srcOrd="2" destOrd="0" parTransId="{1C6DCA49-64EE-4D1C-AF87-AE462D7EB1C0}" sibTransId="{F8B1802A-31EB-4F3A-84CD-602340E40B9D}"/>
    <dgm:cxn modelId="{7099C7E3-8020-403F-8637-D6E0883783CA}" srcId="{E6327B67-A44F-43F6-8282-EA49955D7BE8}" destId="{11BEE8CA-C15F-4188-AE1D-8F529AA2D6C9}" srcOrd="0" destOrd="0" parTransId="{2973B248-077D-4985-828C-75BF7EBBC900}" sibTransId="{885127B7-1F51-4B2E-BA5B-48FCF71241A6}"/>
    <dgm:cxn modelId="{E4A035E7-2C98-4F0B-9EAC-C4A277179F84}" type="presOf" srcId="{049B148E-1DF1-4392-9FEB-7EB31830F08B}" destId="{1AD200D6-07A1-4A15-96B0-B6BACAF7BA8D}" srcOrd="0" destOrd="0" presId="urn:microsoft.com/office/officeart/2005/8/layout/hProcess9"/>
    <dgm:cxn modelId="{ADA5C6FD-58D2-43B0-A7EF-9D7144C9C13C}" type="presOf" srcId="{75CF984B-EC32-4676-9E60-9357A4D57FA5}" destId="{AC1B12D1-CABB-4DB1-849E-23A1A56F31D1}" srcOrd="0" destOrd="0" presId="urn:microsoft.com/office/officeart/2005/8/layout/hProcess9"/>
    <dgm:cxn modelId="{E6D3E8E9-46E5-4D6F-8312-296B679A768F}" type="presParOf" srcId="{3BB7B777-0A25-4151-A505-A6D3BD326BDE}" destId="{D5D78710-C6D2-474F-A148-71AC649DB7C5}" srcOrd="0" destOrd="0" presId="urn:microsoft.com/office/officeart/2005/8/layout/hProcess9"/>
    <dgm:cxn modelId="{689793F7-8671-4F5D-8DA4-0BD3B100ACB5}" type="presParOf" srcId="{3BB7B777-0A25-4151-A505-A6D3BD326BDE}" destId="{3689D1F7-78E3-4335-B7CA-217F6DB58471}" srcOrd="1" destOrd="0" presId="urn:microsoft.com/office/officeart/2005/8/layout/hProcess9"/>
    <dgm:cxn modelId="{76B220FE-8F72-4BA7-A632-22D8DCE6EF47}" type="presParOf" srcId="{3689D1F7-78E3-4335-B7CA-217F6DB58471}" destId="{05FEFF58-D1E4-45A2-B6A7-EDD0E850A9B4}" srcOrd="0" destOrd="0" presId="urn:microsoft.com/office/officeart/2005/8/layout/hProcess9"/>
    <dgm:cxn modelId="{98C05098-8E2D-4509-A4E4-86088F039082}" type="presParOf" srcId="{3689D1F7-78E3-4335-B7CA-217F6DB58471}" destId="{81687A22-5A74-4590-B581-71BF04ACA525}" srcOrd="1" destOrd="0" presId="urn:microsoft.com/office/officeart/2005/8/layout/hProcess9"/>
    <dgm:cxn modelId="{30032E2B-0118-4B28-A96D-E45A6F342914}" type="presParOf" srcId="{3689D1F7-78E3-4335-B7CA-217F6DB58471}" destId="{AC1B12D1-CABB-4DB1-849E-23A1A56F31D1}" srcOrd="2" destOrd="0" presId="urn:microsoft.com/office/officeart/2005/8/layout/hProcess9"/>
    <dgm:cxn modelId="{0CB82543-4525-4863-9C85-235C970B216A}" type="presParOf" srcId="{3689D1F7-78E3-4335-B7CA-217F6DB58471}" destId="{C1A73F6C-C256-405D-B09E-5780D2EE623B}" srcOrd="3" destOrd="0" presId="urn:microsoft.com/office/officeart/2005/8/layout/hProcess9"/>
    <dgm:cxn modelId="{5220A427-277D-4897-A8DD-52AA06156203}" type="presParOf" srcId="{3689D1F7-78E3-4335-B7CA-217F6DB58471}" destId="{1AD200D6-07A1-4A15-96B0-B6BACAF7BA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5141A-6323-46A9-B180-BD296F0B582F}">
      <dsp:nvSpPr>
        <dsp:cNvPr id="0" name=""/>
        <dsp:cNvSpPr/>
      </dsp:nvSpPr>
      <dsp:spPr>
        <a:xfrm>
          <a:off x="875663" y="2263050"/>
          <a:ext cx="564133" cy="1612423"/>
        </a:xfrm>
        <a:custGeom>
          <a:avLst/>
          <a:gdLst/>
          <a:ahLst/>
          <a:cxnLst/>
          <a:rect l="0" t="0" r="0" b="0"/>
          <a:pathLst>
            <a:path>
              <a:moveTo>
                <a:pt x="0" y="0"/>
              </a:moveTo>
              <a:lnTo>
                <a:pt x="282066" y="0"/>
              </a:lnTo>
              <a:lnTo>
                <a:pt x="282066" y="1612423"/>
              </a:lnTo>
              <a:lnTo>
                <a:pt x="564133" y="161242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15023" y="3026555"/>
        <a:ext cx="85413" cy="85413"/>
      </dsp:txXfrm>
    </dsp:sp>
    <dsp:sp modelId="{AC39335E-06D4-4AC0-93C1-12708D39C8A4}">
      <dsp:nvSpPr>
        <dsp:cNvPr id="0" name=""/>
        <dsp:cNvSpPr/>
      </dsp:nvSpPr>
      <dsp:spPr>
        <a:xfrm>
          <a:off x="875663" y="2263050"/>
          <a:ext cx="564133" cy="537474"/>
        </a:xfrm>
        <a:custGeom>
          <a:avLst/>
          <a:gdLst/>
          <a:ahLst/>
          <a:cxnLst/>
          <a:rect l="0" t="0" r="0" b="0"/>
          <a:pathLst>
            <a:path>
              <a:moveTo>
                <a:pt x="0" y="0"/>
              </a:moveTo>
              <a:lnTo>
                <a:pt x="282066" y="0"/>
              </a:lnTo>
              <a:lnTo>
                <a:pt x="282066" y="537474"/>
              </a:lnTo>
              <a:lnTo>
                <a:pt x="564133" y="53747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8250" y="2512307"/>
        <a:ext cx="38959" cy="38959"/>
      </dsp:txXfrm>
    </dsp:sp>
    <dsp:sp modelId="{1BCCBE2C-F1D7-41BF-BB0C-EB8C83DDE46D}">
      <dsp:nvSpPr>
        <dsp:cNvPr id="0" name=""/>
        <dsp:cNvSpPr/>
      </dsp:nvSpPr>
      <dsp:spPr>
        <a:xfrm>
          <a:off x="875663" y="1725575"/>
          <a:ext cx="564133" cy="537474"/>
        </a:xfrm>
        <a:custGeom>
          <a:avLst/>
          <a:gdLst/>
          <a:ahLst/>
          <a:cxnLst/>
          <a:rect l="0" t="0" r="0" b="0"/>
          <a:pathLst>
            <a:path>
              <a:moveTo>
                <a:pt x="0" y="537474"/>
              </a:moveTo>
              <a:lnTo>
                <a:pt x="282066" y="537474"/>
              </a:lnTo>
              <a:lnTo>
                <a:pt x="282066" y="0"/>
              </a:lnTo>
              <a:lnTo>
                <a:pt x="5641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8250" y="1974833"/>
        <a:ext cx="38959" cy="38959"/>
      </dsp:txXfrm>
    </dsp:sp>
    <dsp:sp modelId="{E5474003-A228-4A1C-8B4A-FB680CF57B0B}">
      <dsp:nvSpPr>
        <dsp:cNvPr id="0" name=""/>
        <dsp:cNvSpPr/>
      </dsp:nvSpPr>
      <dsp:spPr>
        <a:xfrm>
          <a:off x="875663" y="650626"/>
          <a:ext cx="564133" cy="1612423"/>
        </a:xfrm>
        <a:custGeom>
          <a:avLst/>
          <a:gdLst/>
          <a:ahLst/>
          <a:cxnLst/>
          <a:rect l="0" t="0" r="0" b="0"/>
          <a:pathLst>
            <a:path>
              <a:moveTo>
                <a:pt x="0" y="1612423"/>
              </a:moveTo>
              <a:lnTo>
                <a:pt x="282066" y="1612423"/>
              </a:lnTo>
              <a:lnTo>
                <a:pt x="282066" y="0"/>
              </a:lnTo>
              <a:lnTo>
                <a:pt x="56413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15023" y="1414131"/>
        <a:ext cx="85413" cy="85413"/>
      </dsp:txXfrm>
    </dsp:sp>
    <dsp:sp modelId="{63245681-1119-4D94-9FDF-1C8C317B3AC2}">
      <dsp:nvSpPr>
        <dsp:cNvPr id="0" name=""/>
        <dsp:cNvSpPr/>
      </dsp:nvSpPr>
      <dsp:spPr>
        <a:xfrm rot="16200000">
          <a:off x="-1817366" y="1833070"/>
          <a:ext cx="4526100" cy="8599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Data collection</a:t>
          </a:r>
        </a:p>
      </dsp:txBody>
      <dsp:txXfrm>
        <a:off x="-1817366" y="1833070"/>
        <a:ext cx="4526100" cy="859959"/>
      </dsp:txXfrm>
    </dsp:sp>
    <dsp:sp modelId="{1C3AA09E-086A-45BD-951B-ADBD3EC67B1F}">
      <dsp:nvSpPr>
        <dsp:cNvPr id="0" name=""/>
        <dsp:cNvSpPr/>
      </dsp:nvSpPr>
      <dsp:spPr>
        <a:xfrm>
          <a:off x="1439796" y="220647"/>
          <a:ext cx="2820665" cy="8599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Interviews</a:t>
          </a:r>
        </a:p>
      </dsp:txBody>
      <dsp:txXfrm>
        <a:off x="1439796" y="220647"/>
        <a:ext cx="2820665" cy="859959"/>
      </dsp:txXfrm>
    </dsp:sp>
    <dsp:sp modelId="{28DAF9D5-B45A-4450-937C-E0A4FFD898C3}">
      <dsp:nvSpPr>
        <dsp:cNvPr id="0" name=""/>
        <dsp:cNvSpPr/>
      </dsp:nvSpPr>
      <dsp:spPr>
        <a:xfrm>
          <a:off x="1439796" y="1295596"/>
          <a:ext cx="2820665" cy="8599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Pre-PD and Post-PD surveys</a:t>
          </a:r>
        </a:p>
      </dsp:txBody>
      <dsp:txXfrm>
        <a:off x="1439796" y="1295596"/>
        <a:ext cx="2820665" cy="859959"/>
      </dsp:txXfrm>
    </dsp:sp>
    <dsp:sp modelId="{40673A4B-1B3D-47D1-806C-98120B7B6BA4}">
      <dsp:nvSpPr>
        <dsp:cNvPr id="0" name=""/>
        <dsp:cNvSpPr/>
      </dsp:nvSpPr>
      <dsp:spPr>
        <a:xfrm>
          <a:off x="1439796" y="2370544"/>
          <a:ext cx="2820665" cy="8599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Classroom observations</a:t>
          </a:r>
        </a:p>
      </dsp:txBody>
      <dsp:txXfrm>
        <a:off x="1439796" y="2370544"/>
        <a:ext cx="2820665" cy="859959"/>
      </dsp:txXfrm>
    </dsp:sp>
    <dsp:sp modelId="{4473361E-92EF-4FD4-B0F7-99CA042922BE}">
      <dsp:nvSpPr>
        <dsp:cNvPr id="0" name=""/>
        <dsp:cNvSpPr/>
      </dsp:nvSpPr>
      <dsp:spPr>
        <a:xfrm>
          <a:off x="1439796" y="3445493"/>
          <a:ext cx="2820665" cy="8599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Instructional materials</a:t>
          </a:r>
        </a:p>
      </dsp:txBody>
      <dsp:txXfrm>
        <a:off x="1439796" y="3445493"/>
        <a:ext cx="2820665" cy="859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78710-C6D2-474F-A148-71AC649DB7C5}">
      <dsp:nvSpPr>
        <dsp:cNvPr id="0" name=""/>
        <dsp:cNvSpPr/>
      </dsp:nvSpPr>
      <dsp:spPr>
        <a:xfrm>
          <a:off x="560671" y="0"/>
          <a:ext cx="6354278" cy="48714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EFF58-D1E4-45A2-B6A7-EDD0E850A9B4}">
      <dsp:nvSpPr>
        <dsp:cNvPr id="0" name=""/>
        <dsp:cNvSpPr/>
      </dsp:nvSpPr>
      <dsp:spPr>
        <a:xfrm>
          <a:off x="8030" y="1461446"/>
          <a:ext cx="2406215" cy="194859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Phase 1: Pilot maker activities</a:t>
          </a:r>
        </a:p>
      </dsp:txBody>
      <dsp:txXfrm>
        <a:off x="103153" y="1556569"/>
        <a:ext cx="2215969" cy="1758348"/>
      </dsp:txXfrm>
    </dsp:sp>
    <dsp:sp modelId="{AC1B12D1-CABB-4DB1-849E-23A1A56F31D1}">
      <dsp:nvSpPr>
        <dsp:cNvPr id="0" name=""/>
        <dsp:cNvSpPr/>
      </dsp:nvSpPr>
      <dsp:spPr>
        <a:xfrm>
          <a:off x="2534703" y="1461446"/>
          <a:ext cx="2406215" cy="1948594"/>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Phase 2: Teacher Professional Development</a:t>
          </a:r>
        </a:p>
      </dsp:txBody>
      <dsp:txXfrm>
        <a:off x="2629826" y="1556569"/>
        <a:ext cx="2215969" cy="1758348"/>
      </dsp:txXfrm>
    </dsp:sp>
    <dsp:sp modelId="{1AD200D6-07A1-4A15-96B0-B6BACAF7BA8D}">
      <dsp:nvSpPr>
        <dsp:cNvPr id="0" name=""/>
        <dsp:cNvSpPr/>
      </dsp:nvSpPr>
      <dsp:spPr>
        <a:xfrm>
          <a:off x="5061375" y="1461446"/>
          <a:ext cx="2406215" cy="1948594"/>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Phase 3: Embedded coaching</a:t>
          </a:r>
        </a:p>
      </dsp:txBody>
      <dsp:txXfrm>
        <a:off x="5156498" y="1556569"/>
        <a:ext cx="2215969" cy="17583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4EA27-D022-7749-9484-9FBE9605208D}" type="datetimeFigureOut">
              <a:rPr lang="en-US" smtClean="0"/>
              <a:t>10/4/2022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58FCA-EE72-7241-8D16-C33DEF50DE7A}" type="slidenum">
              <a:rPr lang="en-US" smtClean="0"/>
              <a:t>‹#›</a:t>
            </a:fld>
            <a:endParaRPr lang="en-US"/>
          </a:p>
        </p:txBody>
      </p:sp>
    </p:spTree>
    <p:extLst>
      <p:ext uri="{BB962C8B-B14F-4D97-AF65-F5344CB8AC3E}">
        <p14:creationId xmlns:p14="http://schemas.microsoft.com/office/powerpoint/2010/main" val="165601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4e6ae346da_0_6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4e6ae346da_0_6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11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59f3e51ef_2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59f3e51ef_2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35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59f3e51ef_2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Participants. </a:t>
            </a:r>
            <a:r>
              <a:rPr lang="en-US" sz="1200" b="0" i="0" u="none" strike="noStrike" cap="none" dirty="0">
                <a:solidFill>
                  <a:schemeClr val="dk1"/>
                </a:solidFill>
                <a:effectLst/>
                <a:latin typeface="Calibri"/>
                <a:ea typeface="Calibri"/>
                <a:cs typeface="Calibri"/>
                <a:sym typeface="Calibri"/>
              </a:rPr>
              <a:t>For the current study, four participants were recruited from two school districts in a mid-sized urban community in the Midwestern United States during the 2017-2018 academic year. See Table 1. </a:t>
            </a:r>
          </a:p>
          <a:p>
            <a:pPr rtl="0"/>
            <a:r>
              <a:rPr lang="en-US" sz="1200" b="1" i="0" u="none" strike="noStrike" cap="none" dirty="0">
                <a:solidFill>
                  <a:schemeClr val="dk1"/>
                </a:solidFill>
                <a:effectLst/>
                <a:latin typeface="Calibri"/>
                <a:ea typeface="Calibri"/>
                <a:cs typeface="Calibri"/>
                <a:sym typeface="Calibri"/>
              </a:rPr>
              <a:t>Setting. </a:t>
            </a:r>
            <a:r>
              <a:rPr lang="en-US" sz="1200" b="0" i="0" u="none" strike="noStrike" cap="none" dirty="0">
                <a:solidFill>
                  <a:schemeClr val="dk1"/>
                </a:solidFill>
                <a:effectLst/>
                <a:latin typeface="Calibri"/>
                <a:ea typeface="Calibri"/>
                <a:cs typeface="Calibri"/>
                <a:sym typeface="Calibri"/>
              </a:rPr>
              <a:t>At the time of this study, District U had 100 8th grade students in a year-long science class while District X had 180 students in grades 7-8 each quarter in technology-based STEM classes. In District X, middle schools have a quarterly rotation system which allows students to choose one among Musical Band, Foreign Language, and STEM classes. </a:t>
            </a:r>
            <a:endParaRPr lang="en-US" b="0" dirty="0">
              <a:effectLst/>
            </a:endParaRPr>
          </a:p>
          <a:p>
            <a:pPr marL="0" lvl="0" indent="0" algn="l" rtl="0">
              <a:spcBef>
                <a:spcPts val="0"/>
              </a:spcBef>
              <a:spcAft>
                <a:spcPts val="0"/>
              </a:spcAft>
              <a:buNone/>
            </a:pPr>
            <a:endParaRPr dirty="0"/>
          </a:p>
        </p:txBody>
      </p:sp>
      <p:sp>
        <p:nvSpPr>
          <p:cNvPr id="315" name="Google Shape;315;g459f3e51ef_2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68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59f3e51ef_2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rtl="0"/>
            <a:r>
              <a:rPr lang="en-US" sz="1200" b="1" i="0" u="none" strike="noStrike" cap="none" dirty="0">
                <a:solidFill>
                  <a:schemeClr val="dk1"/>
                </a:solidFill>
                <a:effectLst/>
                <a:latin typeface="Calibri"/>
                <a:ea typeface="Calibri"/>
                <a:cs typeface="Calibri"/>
                <a:sym typeface="Calibri"/>
              </a:rPr>
              <a:t>Participants. </a:t>
            </a:r>
            <a:r>
              <a:rPr lang="en-US" sz="1200" b="0" i="0" u="none" strike="noStrike" cap="none" dirty="0">
                <a:solidFill>
                  <a:schemeClr val="dk1"/>
                </a:solidFill>
                <a:effectLst/>
                <a:latin typeface="Calibri"/>
                <a:ea typeface="Calibri"/>
                <a:cs typeface="Calibri"/>
                <a:sym typeface="Calibri"/>
              </a:rPr>
              <a:t>For the current study, four participants were recruited from two school districts in a mid-sized urban community in the Midwestern United States during the 2017-2018 academic year. See Table 1. </a:t>
            </a:r>
          </a:p>
          <a:p>
            <a:pPr rtl="0"/>
            <a:r>
              <a:rPr lang="en-US" sz="1200" b="1" i="0" u="none" strike="noStrike" cap="none" dirty="0">
                <a:solidFill>
                  <a:schemeClr val="dk1"/>
                </a:solidFill>
                <a:effectLst/>
                <a:latin typeface="Calibri"/>
                <a:ea typeface="Calibri"/>
                <a:cs typeface="Calibri"/>
                <a:sym typeface="Calibri"/>
              </a:rPr>
              <a:t>Setting. </a:t>
            </a:r>
            <a:r>
              <a:rPr lang="en-US" sz="1200" b="0" i="0" u="none" strike="noStrike" cap="none" dirty="0">
                <a:solidFill>
                  <a:schemeClr val="dk1"/>
                </a:solidFill>
                <a:effectLst/>
                <a:latin typeface="Calibri"/>
                <a:ea typeface="Calibri"/>
                <a:cs typeface="Calibri"/>
                <a:sym typeface="Calibri"/>
              </a:rPr>
              <a:t>At the time of this study, District U had 100 8th grade students in a year-long science class while District X had 180 students in grades 7-8 each quarter in technology-based STEM classes. In District X, middle schools have a quarterly rotation system which allows students to choose one among Musical Band, Foreign Language, and STEM classes. </a:t>
            </a:r>
            <a:endParaRPr lang="en-US" b="0" dirty="0">
              <a:effectLst/>
            </a:endParaRPr>
          </a:p>
          <a:p>
            <a:br>
              <a:rPr lang="en-US" dirty="0"/>
            </a:br>
            <a:endParaRPr dirty="0"/>
          </a:p>
        </p:txBody>
      </p:sp>
      <p:sp>
        <p:nvSpPr>
          <p:cNvPr id="322" name="Google Shape;322;g459f3e51ef_2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90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59f3e51ef_2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This was a two-phase study. In phase one, researchers collected the data in the spring of 2018 in each of the four classrooms for 8 to 12 days of an instructional unit that include making activities. In phase two, researchers collected the data in two classrooms (e.g., Ms. Leslie and Ms. Collins) in the fall of 2018. Four types of data were collected in this study: teacher interviews, pre-PD and post-PD teacher surveys, classroom observations, and instructional materials. </a:t>
            </a:r>
            <a:endParaRPr dirty="0"/>
          </a:p>
        </p:txBody>
      </p:sp>
      <p:sp>
        <p:nvSpPr>
          <p:cNvPr id="322" name="Google Shape;322;g459f3e51ef_2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9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e6ae346d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e6ae346da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4e6ae346da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829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e6ae346da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e6ae346da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4e6ae346da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991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e6ae346da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4e6ae346d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67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e6ae346da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4e6ae346d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21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e6ae346da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4e6ae346da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02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e6ae346da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4e6ae346da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82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4e6ae346da_0_4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4e6ae346da_0_4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78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59f3e51ef_2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59f3e51ef_2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608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E70B-BACB-4841-A393-2252F8CE5B4D}"/>
              </a:ext>
            </a:extLst>
          </p:cNvPr>
          <p:cNvSpPr>
            <a:spLocks noGrp="1"/>
          </p:cNvSpPr>
          <p:nvPr>
            <p:ph type="ctrTitle" hasCustomPrompt="1"/>
          </p:nvPr>
        </p:nvSpPr>
        <p:spPr>
          <a:xfrm>
            <a:off x="378497" y="467165"/>
            <a:ext cx="5275542" cy="1590235"/>
          </a:xfrm>
        </p:spPr>
        <p:txBody>
          <a:bodyPr anchor="b">
            <a:normAutofit/>
          </a:bodyPr>
          <a:lstStyle>
            <a:lvl1pPr algn="l">
              <a:defRPr sz="4000">
                <a:solidFill>
                  <a:schemeClr val="bg1"/>
                </a:solidFill>
              </a:defRPr>
            </a:lvl1pPr>
          </a:lstStyle>
          <a:p>
            <a:pPr algn="l"/>
            <a:r>
              <a:rPr lang="en-US" sz="4000" b="1" dirty="0">
                <a:solidFill>
                  <a:schemeClr val="bg1"/>
                </a:solidFill>
                <a:latin typeface="Georgia" charset="0"/>
                <a:ea typeface="Georgia" charset="0"/>
                <a:cs typeface="Georgia" charset="0"/>
              </a:rPr>
              <a:t>Title Here: Tell Your Illinois Story</a:t>
            </a:r>
          </a:p>
        </p:txBody>
      </p:sp>
      <p:sp>
        <p:nvSpPr>
          <p:cNvPr id="3" name="Subtitle 2">
            <a:extLst>
              <a:ext uri="{FF2B5EF4-FFF2-40B4-BE49-F238E27FC236}">
                <a16:creationId xmlns:a16="http://schemas.microsoft.com/office/drawing/2014/main" id="{F0682274-0B3C-9C49-A1C9-7489824F0A69}"/>
              </a:ext>
            </a:extLst>
          </p:cNvPr>
          <p:cNvSpPr>
            <a:spLocks noGrp="1"/>
          </p:cNvSpPr>
          <p:nvPr>
            <p:ph type="subTitle" idx="1" hasCustomPrompt="1"/>
          </p:nvPr>
        </p:nvSpPr>
        <p:spPr>
          <a:xfrm>
            <a:off x="378497" y="2379198"/>
            <a:ext cx="5275542" cy="11641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8" name="Slide Number Placeholder 7">
            <a:extLst>
              <a:ext uri="{FF2B5EF4-FFF2-40B4-BE49-F238E27FC236}">
                <a16:creationId xmlns:a16="http://schemas.microsoft.com/office/drawing/2014/main" id="{0105CEC4-9508-8748-8559-433A8462FC44}"/>
              </a:ext>
            </a:extLst>
          </p:cNvPr>
          <p:cNvSpPr>
            <a:spLocks noGrp="1"/>
          </p:cNvSpPr>
          <p:nvPr>
            <p:ph type="sldNum" sz="quarter" idx="11"/>
          </p:nvPr>
        </p:nvSpPr>
        <p:spPr>
          <a:xfrm>
            <a:off x="6793230" y="6232630"/>
            <a:ext cx="2057400" cy="365125"/>
          </a:xfrm>
        </p:spPr>
        <p:txBody>
          <a:bodyPr/>
          <a:lstStyle>
            <a:lvl1pPr>
              <a:defRPr>
                <a:solidFill>
                  <a:schemeClr val="bg1"/>
                </a:solidFill>
              </a:defRPr>
            </a:lvl1pPr>
          </a:lstStyle>
          <a:p>
            <a:fld id="{2C712F1E-1AF8-C94C-A892-CFE22A85C25D}" type="slidenum">
              <a:rPr lang="en-US" smtClean="0"/>
              <a:pPr/>
              <a:t>‹#›</a:t>
            </a:fld>
            <a:endParaRPr lang="en-US"/>
          </a:p>
        </p:txBody>
      </p:sp>
      <p:pic>
        <p:nvPicPr>
          <p:cNvPr id="9" name="Picture 8">
            <a:extLst>
              <a:ext uri="{FF2B5EF4-FFF2-40B4-BE49-F238E27FC236}">
                <a16:creationId xmlns:a16="http://schemas.microsoft.com/office/drawing/2014/main" id="{6BB08E5A-9261-DE46-93D1-F985512DA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68" y="6261205"/>
            <a:ext cx="1843813" cy="320040"/>
          </a:xfrm>
          <a:prstGeom prst="rect">
            <a:avLst/>
          </a:prstGeom>
        </p:spPr>
      </p:pic>
    </p:spTree>
    <p:extLst>
      <p:ext uri="{BB962C8B-B14F-4D97-AF65-F5344CB8AC3E}">
        <p14:creationId xmlns:p14="http://schemas.microsoft.com/office/powerpoint/2010/main" val="172467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A5C5-5BBB-1140-ACAD-6F361CEEE103}"/>
              </a:ext>
            </a:extLst>
          </p:cNvPr>
          <p:cNvSpPr>
            <a:spLocks noGrp="1"/>
          </p:cNvSpPr>
          <p:nvPr>
            <p:ph type="title" hasCustomPrompt="1"/>
          </p:nvPr>
        </p:nvSpPr>
        <p:spPr>
          <a:xfrm>
            <a:off x="263769" y="365125"/>
            <a:ext cx="8572500" cy="1325563"/>
          </a:xfrm>
        </p:spPr>
        <p:txBody>
          <a:bodyPr>
            <a:normAutofit/>
          </a:bodyPr>
          <a:lstStyle>
            <a:lvl1pPr algn="l">
              <a:defRPr sz="4000">
                <a:solidFill>
                  <a:srgbClr val="E84A27"/>
                </a:solidFill>
              </a:defRPr>
            </a:lvl1pPr>
          </a:lstStyle>
          <a:p>
            <a:r>
              <a:rPr lang="en-US" dirty="0"/>
              <a:t>Hello.</a:t>
            </a:r>
          </a:p>
        </p:txBody>
      </p:sp>
      <p:sp>
        <p:nvSpPr>
          <p:cNvPr id="3" name="Content Placeholder 2">
            <a:extLst>
              <a:ext uri="{FF2B5EF4-FFF2-40B4-BE49-F238E27FC236}">
                <a16:creationId xmlns:a16="http://schemas.microsoft.com/office/drawing/2014/main" id="{239C6BA8-B07D-DC4F-8C83-01587D3C4952}"/>
              </a:ext>
            </a:extLst>
          </p:cNvPr>
          <p:cNvSpPr>
            <a:spLocks noGrp="1"/>
          </p:cNvSpPr>
          <p:nvPr>
            <p:ph idx="1"/>
          </p:nvPr>
        </p:nvSpPr>
        <p:spPr>
          <a:xfrm>
            <a:off x="263769" y="1690689"/>
            <a:ext cx="8572500" cy="4015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979E5586-BD45-CA4A-8932-D4A6F02777CC}"/>
              </a:ext>
            </a:extLst>
          </p:cNvPr>
          <p:cNvSpPr>
            <a:spLocks noGrp="1"/>
          </p:cNvSpPr>
          <p:nvPr>
            <p:ph type="sldNum" sz="quarter" idx="11"/>
          </p:nvPr>
        </p:nvSpPr>
        <p:spPr>
          <a:xfrm>
            <a:off x="6778869" y="6234430"/>
            <a:ext cx="2057400" cy="365125"/>
          </a:xfrm>
        </p:spPr>
        <p:txBody>
          <a:bodyPr/>
          <a:lstStyle/>
          <a:p>
            <a:fld id="{2C712F1E-1AF8-C94C-A892-CFE22A85C25D}" type="slidenum">
              <a:rPr lang="en-US" smtClean="0"/>
              <a:t>‹#›</a:t>
            </a:fld>
            <a:endParaRPr lang="en-US"/>
          </a:p>
        </p:txBody>
      </p:sp>
    </p:spTree>
    <p:extLst>
      <p:ext uri="{BB962C8B-B14F-4D97-AF65-F5344CB8AC3E}">
        <p14:creationId xmlns:p14="http://schemas.microsoft.com/office/powerpoint/2010/main" val="311229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A5C5-5BBB-1140-ACAD-6F361CEEE103}"/>
              </a:ext>
            </a:extLst>
          </p:cNvPr>
          <p:cNvSpPr>
            <a:spLocks noGrp="1"/>
          </p:cNvSpPr>
          <p:nvPr>
            <p:ph type="title" hasCustomPrompt="1"/>
          </p:nvPr>
        </p:nvSpPr>
        <p:spPr>
          <a:xfrm>
            <a:off x="263769" y="365125"/>
            <a:ext cx="7150491" cy="1325563"/>
          </a:xfrm>
        </p:spPr>
        <p:txBody>
          <a:bodyPr>
            <a:normAutofit/>
          </a:bodyPr>
          <a:lstStyle>
            <a:lvl1pPr algn="l">
              <a:defRPr sz="4000">
                <a:solidFill>
                  <a:srgbClr val="E84A27"/>
                </a:solidFill>
              </a:defRPr>
            </a:lvl1pPr>
          </a:lstStyle>
          <a:p>
            <a:r>
              <a:rPr lang="en-US" dirty="0"/>
              <a:t>Hello.</a:t>
            </a:r>
          </a:p>
        </p:txBody>
      </p:sp>
      <p:sp>
        <p:nvSpPr>
          <p:cNvPr id="3" name="Content Placeholder 2">
            <a:extLst>
              <a:ext uri="{FF2B5EF4-FFF2-40B4-BE49-F238E27FC236}">
                <a16:creationId xmlns:a16="http://schemas.microsoft.com/office/drawing/2014/main" id="{239C6BA8-B07D-DC4F-8C83-01587D3C4952}"/>
              </a:ext>
            </a:extLst>
          </p:cNvPr>
          <p:cNvSpPr>
            <a:spLocks noGrp="1"/>
          </p:cNvSpPr>
          <p:nvPr>
            <p:ph idx="1"/>
          </p:nvPr>
        </p:nvSpPr>
        <p:spPr>
          <a:xfrm>
            <a:off x="263769" y="1690688"/>
            <a:ext cx="7150491" cy="43595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034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165"/>
        <p:cNvGrpSpPr/>
        <p:nvPr/>
      </p:nvGrpSpPr>
      <p:grpSpPr>
        <a:xfrm>
          <a:off x="0" y="0"/>
          <a:ext cx="0" cy="0"/>
          <a:chOff x="0" y="0"/>
          <a:chExt cx="0" cy="0"/>
        </a:xfrm>
      </p:grpSpPr>
      <p:sp>
        <p:nvSpPr>
          <p:cNvPr id="166" name="Google Shape;166;p1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7" name="Google Shape;167;p1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81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4"/>
        <p:cNvGrpSpPr/>
        <p:nvPr/>
      </p:nvGrpSpPr>
      <p:grpSpPr>
        <a:xfrm>
          <a:off x="0" y="0"/>
          <a:ext cx="0" cy="0"/>
          <a:chOff x="0" y="0"/>
          <a:chExt cx="0" cy="0"/>
        </a:xfrm>
      </p:grpSpPr>
      <p:sp>
        <p:nvSpPr>
          <p:cNvPr id="155" name="Google Shape;155;p17"/>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txBox="1">
            <a:spLocks noGrp="1"/>
          </p:cNvSpPr>
          <p:nvPr>
            <p:ph type="title"/>
          </p:nvPr>
        </p:nvSpPr>
        <p:spPr>
          <a:xfrm>
            <a:off x="490250" y="600200"/>
            <a:ext cx="5878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7" name="Google Shape;157;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07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457200" y="345141"/>
            <a:ext cx="8229600" cy="11433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4600"/>
              <a:buFont typeface="Lustria"/>
              <a:buNone/>
              <a:defRPr sz="4600" b="0" i="0" u="none" strike="noStrike" cap="none">
                <a:solidFill>
                  <a:schemeClr val="lt1"/>
                </a:solidFill>
                <a:latin typeface="Lustria"/>
                <a:ea typeface="Lustria"/>
                <a:cs typeface="Lustria"/>
                <a:sym typeface="Lustria"/>
              </a:defRPr>
            </a:lvl1pPr>
            <a:lvl2pPr lvl="1" rtl="0">
              <a:spcBef>
                <a:spcPts val="0"/>
              </a:spcBef>
              <a:spcAft>
                <a:spcPts val="0"/>
              </a:spcAft>
              <a:buSzPts val="3600"/>
              <a:buNone/>
              <a:defRPr sz="1800"/>
            </a:lvl2pPr>
            <a:lvl3pPr lvl="2" rtl="0">
              <a:spcBef>
                <a:spcPts val="0"/>
              </a:spcBef>
              <a:spcAft>
                <a:spcPts val="0"/>
              </a:spcAft>
              <a:buSzPts val="3600"/>
              <a:buNone/>
              <a:defRPr sz="1800"/>
            </a:lvl3pPr>
            <a:lvl4pPr lvl="3" rtl="0">
              <a:spcBef>
                <a:spcPts val="0"/>
              </a:spcBef>
              <a:spcAft>
                <a:spcPts val="0"/>
              </a:spcAft>
              <a:buSzPts val="3600"/>
              <a:buNone/>
              <a:defRPr sz="1800"/>
            </a:lvl4pPr>
            <a:lvl5pPr lvl="4" rtl="0">
              <a:spcBef>
                <a:spcPts val="0"/>
              </a:spcBef>
              <a:spcAft>
                <a:spcPts val="0"/>
              </a:spcAft>
              <a:buSzPts val="3600"/>
              <a:buNone/>
              <a:defRPr sz="1800"/>
            </a:lvl5pPr>
            <a:lvl6pPr lvl="5" rtl="0">
              <a:spcBef>
                <a:spcPts val="0"/>
              </a:spcBef>
              <a:spcAft>
                <a:spcPts val="0"/>
              </a:spcAft>
              <a:buSzPts val="3600"/>
              <a:buNone/>
              <a:defRPr sz="1800"/>
            </a:lvl6pPr>
            <a:lvl7pPr lvl="6" rtl="0">
              <a:spcBef>
                <a:spcPts val="0"/>
              </a:spcBef>
              <a:spcAft>
                <a:spcPts val="0"/>
              </a:spcAft>
              <a:buSzPts val="3600"/>
              <a:buNone/>
              <a:defRPr sz="1800"/>
            </a:lvl7pPr>
            <a:lvl8pPr lvl="7" rtl="0">
              <a:spcBef>
                <a:spcPts val="0"/>
              </a:spcBef>
              <a:spcAft>
                <a:spcPts val="0"/>
              </a:spcAft>
              <a:buSzPts val="3600"/>
              <a:buNone/>
              <a:defRPr sz="1800"/>
            </a:lvl8pPr>
            <a:lvl9pPr lvl="8" rtl="0">
              <a:spcBef>
                <a:spcPts val="0"/>
              </a:spcBef>
              <a:spcAft>
                <a:spcPts val="0"/>
              </a:spcAft>
              <a:buSzPts val="3600"/>
              <a:buNone/>
              <a:defRPr sz="1800"/>
            </a:lvl9pPr>
          </a:lstStyle>
          <a:p>
            <a:endParaRPr/>
          </a:p>
        </p:txBody>
      </p:sp>
      <p:sp>
        <p:nvSpPr>
          <p:cNvPr id="160" name="Google Shape;160;p18"/>
          <p:cNvSpPr txBox="1">
            <a:spLocks noGrp="1"/>
          </p:cNvSpPr>
          <p:nvPr>
            <p:ph type="body" idx="1"/>
          </p:nvPr>
        </p:nvSpPr>
        <p:spPr>
          <a:xfrm>
            <a:off x="740664" y="2784475"/>
            <a:ext cx="3767400" cy="3252900"/>
          </a:xfrm>
          <a:prstGeom prst="rect">
            <a:avLst/>
          </a:prstGeom>
          <a:noFill/>
          <a:ln>
            <a:noFill/>
          </a:ln>
        </p:spPr>
        <p:txBody>
          <a:bodyPr spcFirstLastPara="1" wrap="square" lIns="91425" tIns="91425" rIns="91425" bIns="91425"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161" name="Google Shape;161;p18"/>
          <p:cNvSpPr txBox="1">
            <a:spLocks noGrp="1"/>
          </p:cNvSpPr>
          <p:nvPr>
            <p:ph type="body" idx="2"/>
          </p:nvPr>
        </p:nvSpPr>
        <p:spPr>
          <a:xfrm>
            <a:off x="4634753" y="2784475"/>
            <a:ext cx="3767400" cy="3252900"/>
          </a:xfrm>
          <a:prstGeom prst="rect">
            <a:avLst/>
          </a:prstGeom>
          <a:noFill/>
          <a:ln>
            <a:noFill/>
          </a:ln>
        </p:spPr>
        <p:txBody>
          <a:bodyPr spcFirstLastPara="1" wrap="square" lIns="91425" tIns="91425" rIns="91425" bIns="91425" anchor="t" anchorCtr="0"/>
          <a:lstStyle>
            <a:lvl1pPr marL="457200" marR="0" lvl="0" indent="-331470" algn="l" rtl="0">
              <a:spcBef>
                <a:spcPts val="20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1pPr>
            <a:lvl2pPr marL="914400" marR="0" lvl="1"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3pPr>
            <a:lvl4pPr marL="1828800" marR="0" lvl="3" indent="-331469" algn="l" rtl="0">
              <a:spcBef>
                <a:spcPts val="600"/>
              </a:spcBef>
              <a:spcAft>
                <a:spcPts val="0"/>
              </a:spcAft>
              <a:buClr>
                <a:srgbClr val="C0F942"/>
              </a:buClr>
              <a:buSzPts val="1620"/>
              <a:buFont typeface="Noto Sans Symbols"/>
              <a:buChar char="•"/>
              <a:defRPr sz="1800" b="0" i="0" u="none" strike="noStrike" cap="none">
                <a:solidFill>
                  <a:srgbClr val="595959"/>
                </a:solidFill>
                <a:latin typeface="Lustria"/>
                <a:ea typeface="Lustria"/>
                <a:cs typeface="Lustria"/>
                <a:sym typeface="Lustria"/>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595959"/>
                </a:solidFill>
                <a:latin typeface="Lustria"/>
                <a:ea typeface="Lustria"/>
                <a:cs typeface="Lustria"/>
                <a:sym typeface="Lustria"/>
              </a:defRPr>
            </a:lvl5pPr>
            <a:lvl6pPr marL="2743200" marR="0" lvl="5" indent="-320039"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6pPr>
            <a:lvl7pPr marL="3200400" marR="0" lvl="6" indent="-320039"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7pPr>
            <a:lvl8pPr marL="3657600" marR="0" lvl="7" indent="-320040" algn="l" rtl="0">
              <a:spcBef>
                <a:spcPts val="320"/>
              </a:spcBef>
              <a:spcAft>
                <a:spcPts val="0"/>
              </a:spcAft>
              <a:buClr>
                <a:srgbClr val="C0F942"/>
              </a:buClr>
              <a:buSzPts val="1440"/>
              <a:buFont typeface="Noto Sans Symbols"/>
              <a:buChar char="•"/>
              <a:defRPr sz="1600" b="0" i="0" u="none" strike="noStrike" cap="none">
                <a:solidFill>
                  <a:srgbClr val="595959"/>
                </a:solidFill>
                <a:latin typeface="Lustria"/>
                <a:ea typeface="Lustria"/>
                <a:cs typeface="Lustria"/>
                <a:sym typeface="Lustria"/>
              </a:defRPr>
            </a:lvl8pPr>
            <a:lvl9pPr marL="4114800" marR="0" lvl="8" indent="-320040" algn="l" rtl="0">
              <a:spcBef>
                <a:spcPts val="320"/>
              </a:spcBef>
              <a:spcAft>
                <a:spcPts val="0"/>
              </a:spcAft>
              <a:buClr>
                <a:schemeClr val="accent1"/>
              </a:buClr>
              <a:buSzPts val="1440"/>
              <a:buFont typeface="Noto Sans Symbols"/>
              <a:buChar char="•"/>
              <a:defRPr sz="1600" b="0" i="0" u="none" strike="noStrike" cap="none">
                <a:solidFill>
                  <a:srgbClr val="595959"/>
                </a:solidFill>
                <a:latin typeface="Lustria"/>
                <a:ea typeface="Lustria"/>
                <a:cs typeface="Lustria"/>
                <a:sym typeface="Lustria"/>
              </a:defRPr>
            </a:lvl9pPr>
          </a:lstStyle>
          <a:p>
            <a:endParaRPr/>
          </a:p>
        </p:txBody>
      </p:sp>
      <p:sp>
        <p:nvSpPr>
          <p:cNvPr id="162" name="Google Shape;16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63" name="Google Shape;163;p18"/>
          <p:cNvSpPr txBox="1">
            <a:spLocks noGrp="1"/>
          </p:cNvSpPr>
          <p:nvPr>
            <p:ph type="ftr" idx="11"/>
          </p:nvPr>
        </p:nvSpPr>
        <p:spPr>
          <a:xfrm>
            <a:off x="5789613" y="6356350"/>
            <a:ext cx="2895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1">
                <a:solidFill>
                  <a:srgbClr val="7F7F7F"/>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dk1"/>
                </a:solidFill>
                <a:latin typeface="Lustria"/>
                <a:ea typeface="Lustria"/>
                <a:cs typeface="Lustria"/>
                <a:sym typeface="Lustria"/>
              </a:defRPr>
            </a:lvl9pPr>
          </a:lstStyle>
          <a:p>
            <a:endParaRPr/>
          </a:p>
        </p:txBody>
      </p:sp>
      <p:sp>
        <p:nvSpPr>
          <p:cNvPr id="164" name="Google Shape;164;p18"/>
          <p:cNvSpPr txBox="1">
            <a:spLocks noGrp="1"/>
          </p:cNvSpPr>
          <p:nvPr>
            <p:ph type="sldNum" idx="12"/>
          </p:nvPr>
        </p:nvSpPr>
        <p:spPr>
          <a:xfrm>
            <a:off x="4305300" y="6356350"/>
            <a:ext cx="5334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a:solidFill>
                  <a:srgbClr val="7F7F7F"/>
                </a:solidFill>
                <a:latin typeface="Lustria"/>
                <a:ea typeface="Lustria"/>
                <a:cs typeface="Lustria"/>
                <a:sym typeface="Lustria"/>
              </a:defRPr>
            </a:lvl1pPr>
            <a:lvl2pPr marL="0" marR="0" lvl="1" indent="0" algn="ctr" rtl="0">
              <a:spcBef>
                <a:spcPts val="0"/>
              </a:spcBef>
              <a:buNone/>
              <a:defRPr sz="1100" b="1">
                <a:solidFill>
                  <a:srgbClr val="7F7F7F"/>
                </a:solidFill>
                <a:latin typeface="Lustria"/>
                <a:ea typeface="Lustria"/>
                <a:cs typeface="Lustria"/>
                <a:sym typeface="Lustria"/>
              </a:defRPr>
            </a:lvl2pPr>
            <a:lvl3pPr marL="0" marR="0" lvl="2" indent="0" algn="ctr" rtl="0">
              <a:spcBef>
                <a:spcPts val="0"/>
              </a:spcBef>
              <a:buNone/>
              <a:defRPr sz="1100" b="1">
                <a:solidFill>
                  <a:srgbClr val="7F7F7F"/>
                </a:solidFill>
                <a:latin typeface="Lustria"/>
                <a:ea typeface="Lustria"/>
                <a:cs typeface="Lustria"/>
                <a:sym typeface="Lustria"/>
              </a:defRPr>
            </a:lvl3pPr>
            <a:lvl4pPr marL="0" marR="0" lvl="3" indent="0" algn="ctr" rtl="0">
              <a:spcBef>
                <a:spcPts val="0"/>
              </a:spcBef>
              <a:buNone/>
              <a:defRPr sz="1100" b="1">
                <a:solidFill>
                  <a:srgbClr val="7F7F7F"/>
                </a:solidFill>
                <a:latin typeface="Lustria"/>
                <a:ea typeface="Lustria"/>
                <a:cs typeface="Lustria"/>
                <a:sym typeface="Lustria"/>
              </a:defRPr>
            </a:lvl4pPr>
            <a:lvl5pPr marL="0" marR="0" lvl="4" indent="0" algn="ctr" rtl="0">
              <a:spcBef>
                <a:spcPts val="0"/>
              </a:spcBef>
              <a:buNone/>
              <a:defRPr sz="1100" b="1">
                <a:solidFill>
                  <a:srgbClr val="7F7F7F"/>
                </a:solidFill>
                <a:latin typeface="Lustria"/>
                <a:ea typeface="Lustria"/>
                <a:cs typeface="Lustria"/>
                <a:sym typeface="Lustria"/>
              </a:defRPr>
            </a:lvl5pPr>
            <a:lvl6pPr marL="0" marR="0" lvl="5" indent="0" algn="ctr" rtl="0">
              <a:spcBef>
                <a:spcPts val="0"/>
              </a:spcBef>
              <a:buNone/>
              <a:defRPr sz="1100" b="1">
                <a:solidFill>
                  <a:srgbClr val="7F7F7F"/>
                </a:solidFill>
                <a:latin typeface="Lustria"/>
                <a:ea typeface="Lustria"/>
                <a:cs typeface="Lustria"/>
                <a:sym typeface="Lustria"/>
              </a:defRPr>
            </a:lvl6pPr>
            <a:lvl7pPr marL="0" marR="0" lvl="6" indent="0" algn="ctr" rtl="0">
              <a:spcBef>
                <a:spcPts val="0"/>
              </a:spcBef>
              <a:buNone/>
              <a:defRPr sz="1100" b="1">
                <a:solidFill>
                  <a:srgbClr val="7F7F7F"/>
                </a:solidFill>
                <a:latin typeface="Lustria"/>
                <a:ea typeface="Lustria"/>
                <a:cs typeface="Lustria"/>
                <a:sym typeface="Lustria"/>
              </a:defRPr>
            </a:lvl7pPr>
            <a:lvl8pPr marL="0" marR="0" lvl="7" indent="0" algn="ctr" rtl="0">
              <a:spcBef>
                <a:spcPts val="0"/>
              </a:spcBef>
              <a:buNone/>
              <a:defRPr sz="1100" b="1">
                <a:solidFill>
                  <a:srgbClr val="7F7F7F"/>
                </a:solidFill>
                <a:latin typeface="Lustria"/>
                <a:ea typeface="Lustria"/>
                <a:cs typeface="Lustria"/>
                <a:sym typeface="Lustria"/>
              </a:defRPr>
            </a:lvl8pPr>
            <a:lvl9pPr marL="0" marR="0" lvl="8" indent="0" algn="ctr" rtl="0">
              <a:spcBef>
                <a:spcPts val="0"/>
              </a:spcBef>
              <a:buNone/>
              <a:defRPr sz="1100" b="1">
                <a:solidFill>
                  <a:srgbClr val="7F7F7F"/>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52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 A" type="blank">
  <p:cSld name="Blank type A">
    <p:spTree>
      <p:nvGrpSpPr>
        <p:cNvPr id="1" name="Shape 118"/>
        <p:cNvGrpSpPr/>
        <p:nvPr/>
      </p:nvGrpSpPr>
      <p:grpSpPr>
        <a:xfrm>
          <a:off x="0" y="0"/>
          <a:ext cx="0" cy="0"/>
          <a:chOff x="0" y="0"/>
          <a:chExt cx="0" cy="0"/>
        </a:xfrm>
      </p:grpSpPr>
      <p:sp>
        <p:nvSpPr>
          <p:cNvPr id="119" name="Google Shape;119;p11"/>
          <p:cNvSpPr/>
          <p:nvPr/>
        </p:nvSpPr>
        <p:spPr>
          <a:xfrm>
            <a:off x="764000" y="-1648367"/>
            <a:ext cx="7616100" cy="1015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1198300" y="-1069300"/>
            <a:ext cx="6747000" cy="899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2267900" y="356833"/>
            <a:ext cx="4608300" cy="6144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704850" y="-3606800"/>
            <a:ext cx="10553700" cy="140715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8556000" y="6101933"/>
            <a:ext cx="435600" cy="5808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txBox="1">
            <a:spLocks noGrp="1"/>
          </p:cNvSpPr>
          <p:nvPr>
            <p:ph type="sldNum" idx="12"/>
          </p:nvPr>
        </p:nvSpPr>
        <p:spPr>
          <a:xfrm>
            <a:off x="8555875" y="6101933"/>
            <a:ext cx="435600" cy="58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71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1D223-A1D3-EF4F-AFE2-F8A5A74F5EC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D4D1B3-816E-DE4A-A292-75E0304E39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B98769A-5C7D-CB41-B8B5-68447AD83B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2F1E-1AF8-C94C-A892-CFE22A85C25D}" type="slidenum">
              <a:rPr lang="en-US" smtClean="0"/>
              <a:t>‹#›</a:t>
            </a:fld>
            <a:endParaRPr lang="en-US"/>
          </a:p>
        </p:txBody>
      </p:sp>
    </p:spTree>
    <p:extLst>
      <p:ext uri="{BB962C8B-B14F-4D97-AF65-F5344CB8AC3E}">
        <p14:creationId xmlns:p14="http://schemas.microsoft.com/office/powerpoint/2010/main" val="284942221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82" r:id="rId4"/>
    <p:sldLayoutId id="2147483683" r:id="rId5"/>
    <p:sldLayoutId id="2147483684" r:id="rId6"/>
    <p:sldLayoutId id="2147483687" r:id="rId7"/>
  </p:sldLayoutIdLst>
  <p:txStyles>
    <p:titleStyle>
      <a:lvl1pPr algn="l" defTabSz="914400" rtl="0" eaLnBrk="1" latinLnBrk="0" hangingPunct="1">
        <a:lnSpc>
          <a:spcPct val="90000"/>
        </a:lnSpc>
        <a:spcBef>
          <a:spcPct val="0"/>
        </a:spcBef>
        <a:buNone/>
        <a:defRPr sz="4400" b="1" i="0" kern="1200">
          <a:solidFill>
            <a:srgbClr val="13294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29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29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29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2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jbentz@Illinois.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8354-690D-984F-B02D-A701F78DCE66}"/>
              </a:ext>
            </a:extLst>
          </p:cNvPr>
          <p:cNvSpPr>
            <a:spLocks noGrp="1"/>
          </p:cNvSpPr>
          <p:nvPr>
            <p:ph type="ctrTitle"/>
          </p:nvPr>
        </p:nvSpPr>
        <p:spPr>
          <a:xfrm>
            <a:off x="378496" y="467165"/>
            <a:ext cx="8493130" cy="3560086"/>
          </a:xfrm>
        </p:spPr>
        <p:txBody>
          <a:bodyPr>
            <a:normAutofit/>
          </a:bodyPr>
          <a:lstStyle/>
          <a:p>
            <a:r>
              <a:rPr lang="en-US" dirty="0"/>
              <a:t>Makerspace Professional Development Needs of Middle School Teachers: Implications for Including Students with Learning Disabilities</a:t>
            </a:r>
            <a:br>
              <a:rPr lang="en-US" dirty="0"/>
            </a:br>
            <a:endParaRPr lang="en-US" dirty="0"/>
          </a:p>
        </p:txBody>
      </p:sp>
      <p:sp>
        <p:nvSpPr>
          <p:cNvPr id="3" name="Subtitle 2">
            <a:extLst>
              <a:ext uri="{FF2B5EF4-FFF2-40B4-BE49-F238E27FC236}">
                <a16:creationId xmlns:a16="http://schemas.microsoft.com/office/drawing/2014/main" id="{34AF1779-7AA0-3D41-AC04-89DC75F7DD8E}"/>
              </a:ext>
            </a:extLst>
          </p:cNvPr>
          <p:cNvSpPr>
            <a:spLocks noGrp="1"/>
          </p:cNvSpPr>
          <p:nvPr>
            <p:ph type="subTitle" idx="1"/>
          </p:nvPr>
        </p:nvSpPr>
        <p:spPr>
          <a:xfrm>
            <a:off x="378497" y="3793787"/>
            <a:ext cx="5944482" cy="2315183"/>
          </a:xfrm>
        </p:spPr>
        <p:txBody>
          <a:bodyPr>
            <a:normAutofit/>
          </a:bodyPr>
          <a:lstStyle/>
          <a:p>
            <a:r>
              <a:rPr lang="en-US" sz="2800" dirty="0" err="1"/>
              <a:t>Johnell</a:t>
            </a:r>
            <a:r>
              <a:rPr lang="en-US" sz="2800" dirty="0"/>
              <a:t> Bentz, PhD</a:t>
            </a:r>
          </a:p>
          <a:p>
            <a:r>
              <a:rPr lang="en-US" dirty="0"/>
              <a:t>University of Illinois</a:t>
            </a:r>
          </a:p>
          <a:p>
            <a:r>
              <a:rPr lang="en-US" sz="2800" dirty="0"/>
              <a:t>Chung </a:t>
            </a:r>
            <a:r>
              <a:rPr lang="en-US" sz="2800" dirty="0" err="1"/>
              <a:t>eun</a:t>
            </a:r>
            <a:r>
              <a:rPr lang="en-US" sz="2800" dirty="0"/>
              <a:t> Lee, PhD</a:t>
            </a:r>
          </a:p>
          <a:p>
            <a:r>
              <a:rPr lang="en-US" dirty="0"/>
              <a:t>Vanderbilt University</a:t>
            </a:r>
          </a:p>
          <a:p>
            <a:endParaRPr lang="en-US" dirty="0"/>
          </a:p>
        </p:txBody>
      </p:sp>
    </p:spTree>
    <p:extLst>
      <p:ext uri="{BB962C8B-B14F-4D97-AF65-F5344CB8AC3E}">
        <p14:creationId xmlns:p14="http://schemas.microsoft.com/office/powerpoint/2010/main" val="32039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4"/>
          <p:cNvSpPr txBox="1">
            <a:spLocks noGrp="1"/>
          </p:cNvSpPr>
          <p:nvPr>
            <p:ph type="title"/>
          </p:nvPr>
        </p:nvSpPr>
        <p:spPr>
          <a:xfrm>
            <a:off x="322500" y="121100"/>
            <a:ext cx="8518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a:t>Students with Disabilities in Makerspace</a:t>
            </a:r>
            <a:endParaRPr/>
          </a:p>
        </p:txBody>
      </p:sp>
      <p:sp>
        <p:nvSpPr>
          <p:cNvPr id="508" name="Google Shape;508;p64"/>
          <p:cNvSpPr/>
          <p:nvPr/>
        </p:nvSpPr>
        <p:spPr>
          <a:xfrm>
            <a:off x="2906545" y="2135616"/>
            <a:ext cx="3342000" cy="32313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09" name="Google Shape;509;p64"/>
          <p:cNvCxnSpPr/>
          <p:nvPr/>
        </p:nvCxnSpPr>
        <p:spPr>
          <a:xfrm flipH="1">
            <a:off x="5427829" y="2120422"/>
            <a:ext cx="359159" cy="481273"/>
          </a:xfrm>
          <a:prstGeom prst="straightConnector1">
            <a:avLst/>
          </a:prstGeom>
          <a:noFill/>
          <a:ln w="19050" cap="flat" cmpd="sng">
            <a:solidFill>
              <a:srgbClr val="840D35"/>
            </a:solidFill>
            <a:prstDash val="solid"/>
            <a:round/>
            <a:headEnd type="oval" w="med" len="med"/>
            <a:tailEnd type="none" w="sm" len="sm"/>
          </a:ln>
        </p:spPr>
      </p:cxnSp>
      <p:cxnSp>
        <p:nvCxnSpPr>
          <p:cNvPr id="510" name="Google Shape;510;p64"/>
          <p:cNvCxnSpPr/>
          <p:nvPr/>
        </p:nvCxnSpPr>
        <p:spPr>
          <a:xfrm>
            <a:off x="3350380" y="2120422"/>
            <a:ext cx="359159" cy="481273"/>
          </a:xfrm>
          <a:prstGeom prst="straightConnector1">
            <a:avLst/>
          </a:prstGeom>
          <a:noFill/>
          <a:ln w="19050" cap="flat" cmpd="sng">
            <a:solidFill>
              <a:srgbClr val="F48FB0"/>
            </a:solidFill>
            <a:prstDash val="solid"/>
            <a:round/>
            <a:headEnd type="oval" w="med" len="med"/>
            <a:tailEnd type="none" w="sm" len="sm"/>
          </a:ln>
        </p:spPr>
      </p:cxnSp>
      <p:cxnSp>
        <p:nvCxnSpPr>
          <p:cNvPr id="511" name="Google Shape;511;p64"/>
          <p:cNvCxnSpPr/>
          <p:nvPr/>
        </p:nvCxnSpPr>
        <p:spPr>
          <a:xfrm rot="10800000" flipH="1">
            <a:off x="2593139" y="4178718"/>
            <a:ext cx="592415" cy="184723"/>
          </a:xfrm>
          <a:prstGeom prst="straightConnector1">
            <a:avLst/>
          </a:prstGeom>
          <a:noFill/>
          <a:ln w="19050" cap="flat" cmpd="sng">
            <a:solidFill>
              <a:srgbClr val="E1165A"/>
            </a:solidFill>
            <a:prstDash val="solid"/>
            <a:round/>
            <a:headEnd type="oval" w="med" len="med"/>
            <a:tailEnd type="none" w="sm" len="sm"/>
          </a:ln>
        </p:spPr>
      </p:cxnSp>
      <p:cxnSp>
        <p:nvCxnSpPr>
          <p:cNvPr id="512" name="Google Shape;512;p64"/>
          <p:cNvCxnSpPr/>
          <p:nvPr/>
        </p:nvCxnSpPr>
        <p:spPr>
          <a:xfrm rot="10800000">
            <a:off x="4571837" y="5157454"/>
            <a:ext cx="0" cy="622869"/>
          </a:xfrm>
          <a:prstGeom prst="straightConnector1">
            <a:avLst/>
          </a:prstGeom>
          <a:noFill/>
          <a:ln w="19050" cap="flat" cmpd="sng">
            <a:solidFill>
              <a:srgbClr val="840D35"/>
            </a:solidFill>
            <a:prstDash val="solid"/>
            <a:round/>
            <a:headEnd type="oval" w="med" len="med"/>
            <a:tailEnd type="none" w="sm" len="sm"/>
          </a:ln>
        </p:spPr>
      </p:cxnSp>
      <p:sp>
        <p:nvSpPr>
          <p:cNvPr id="513" name="Google Shape;513;p64"/>
          <p:cNvSpPr/>
          <p:nvPr/>
        </p:nvSpPr>
        <p:spPr>
          <a:xfrm rot="1750522">
            <a:off x="2818741" y="2019931"/>
            <a:ext cx="3511498" cy="3452943"/>
          </a:xfrm>
          <a:prstGeom prst="blockArc">
            <a:avLst>
              <a:gd name="adj1" fmla="val 14414370"/>
              <a:gd name="adj2" fmla="val 18998613"/>
              <a:gd name="adj3" fmla="val 8907"/>
            </a:avLst>
          </a:prstGeom>
          <a:solidFill>
            <a:srgbClr val="840D3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64"/>
          <p:cNvSpPr/>
          <p:nvPr/>
        </p:nvSpPr>
        <p:spPr>
          <a:xfrm rot="-9050361" flipH="1">
            <a:off x="2826571" y="2017846"/>
            <a:ext cx="3510651" cy="3452070"/>
          </a:xfrm>
          <a:prstGeom prst="blockArc">
            <a:avLst>
              <a:gd name="adj1" fmla="val 20178804"/>
              <a:gd name="adj2" fmla="val 2623923"/>
              <a:gd name="adj3" fmla="val 8858"/>
            </a:avLst>
          </a:prstGeom>
          <a:solidFill>
            <a:srgbClr val="E1165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64"/>
          <p:cNvSpPr/>
          <p:nvPr/>
        </p:nvSpPr>
        <p:spPr>
          <a:xfrm rot="-3735726">
            <a:off x="5885168" y="3009833"/>
            <a:ext cx="465379" cy="474683"/>
          </a:xfrm>
          <a:prstGeom prst="rtTriangle">
            <a:avLst/>
          </a:prstGeom>
          <a:solidFill>
            <a:srgbClr val="840D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64"/>
          <p:cNvSpPr/>
          <p:nvPr/>
        </p:nvSpPr>
        <p:spPr>
          <a:xfrm rot="-1750450" flipH="1">
            <a:off x="2812646" y="2014770"/>
            <a:ext cx="3519015" cy="3460609"/>
          </a:xfrm>
          <a:prstGeom prst="blockArc">
            <a:avLst>
              <a:gd name="adj1" fmla="val 14334136"/>
              <a:gd name="adj2" fmla="val 18854681"/>
              <a:gd name="adj3" fmla="val 8846"/>
            </a:avLst>
          </a:prstGeom>
          <a:solidFill>
            <a:srgbClr val="F48FB0"/>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64"/>
          <p:cNvSpPr/>
          <p:nvPr/>
        </p:nvSpPr>
        <p:spPr>
          <a:xfrm rot="9050361">
            <a:off x="2802296" y="2021440"/>
            <a:ext cx="3510651" cy="3452070"/>
          </a:xfrm>
          <a:prstGeom prst="blockArc">
            <a:avLst>
              <a:gd name="adj1" fmla="val 20184517"/>
              <a:gd name="adj2" fmla="val 3007258"/>
              <a:gd name="adj3" fmla="val 9336"/>
            </a:avLst>
          </a:prstGeom>
          <a:solidFill>
            <a:srgbClr val="E1165A"/>
          </a:solidFill>
          <a:ln w="9525" cap="flat" cmpd="sng">
            <a:solidFill>
              <a:srgbClr val="E1165A"/>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64"/>
          <p:cNvSpPr/>
          <p:nvPr/>
        </p:nvSpPr>
        <p:spPr>
          <a:xfrm rot="-9050361" flipH="1">
            <a:off x="2802643" y="2023380"/>
            <a:ext cx="3510651" cy="3452070"/>
          </a:xfrm>
          <a:prstGeom prst="blockArc">
            <a:avLst>
              <a:gd name="adj1" fmla="val 15738599"/>
              <a:gd name="adj2" fmla="val 20008131"/>
              <a:gd name="adj3" fmla="val 9063"/>
            </a:avLst>
          </a:prstGeom>
          <a:solidFill>
            <a:srgbClr val="840D3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64"/>
          <p:cNvSpPr/>
          <p:nvPr/>
        </p:nvSpPr>
        <p:spPr>
          <a:xfrm rot="9284699">
            <a:off x="2797376" y="3014511"/>
            <a:ext cx="475333" cy="465418"/>
          </a:xfrm>
          <a:prstGeom prst="rtTriangle">
            <a:avLst/>
          </a:prstGeom>
          <a:solidFill>
            <a:srgbClr val="E116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64"/>
          <p:cNvSpPr/>
          <p:nvPr/>
        </p:nvSpPr>
        <p:spPr>
          <a:xfrm rot="459679">
            <a:off x="5304356" y="4773182"/>
            <a:ext cx="477058" cy="461939"/>
          </a:xfrm>
          <a:prstGeom prst="rtTriangle">
            <a:avLst/>
          </a:prstGeom>
          <a:solidFill>
            <a:srgbClr val="E116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64"/>
          <p:cNvSpPr/>
          <p:nvPr/>
        </p:nvSpPr>
        <p:spPr>
          <a:xfrm rot="4839598">
            <a:off x="3382966" y="4765677"/>
            <a:ext cx="462127" cy="477155"/>
          </a:xfrm>
          <a:prstGeom prst="rtTriangle">
            <a:avLst/>
          </a:prstGeom>
          <a:solidFill>
            <a:srgbClr val="840D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64"/>
          <p:cNvSpPr/>
          <p:nvPr/>
        </p:nvSpPr>
        <p:spPr>
          <a:xfrm rot="-8157420">
            <a:off x="4338228" y="1955645"/>
            <a:ext cx="469938" cy="469938"/>
          </a:xfrm>
          <a:prstGeom prst="rtTriangle">
            <a:avLst/>
          </a:prstGeom>
          <a:solidFill>
            <a:srgbClr val="F48F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64"/>
          <p:cNvSpPr txBox="1"/>
          <p:nvPr/>
        </p:nvSpPr>
        <p:spPr>
          <a:xfrm>
            <a:off x="3520202" y="3254144"/>
            <a:ext cx="2314500" cy="1049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Barriers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24" name="Google Shape;524;p64"/>
          <p:cNvSpPr txBox="1"/>
          <p:nvPr/>
        </p:nvSpPr>
        <p:spPr>
          <a:xfrm>
            <a:off x="558375" y="1512625"/>
            <a:ext cx="2554800" cy="87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Frequent student absence</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25" name="Google Shape;525;p64"/>
          <p:cNvSpPr txBox="1"/>
          <p:nvPr/>
        </p:nvSpPr>
        <p:spPr>
          <a:xfrm>
            <a:off x="5936875" y="1401786"/>
            <a:ext cx="2397000" cy="87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Limited persistence</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26" name="Google Shape;526;p64"/>
          <p:cNvSpPr txBox="1"/>
          <p:nvPr/>
        </p:nvSpPr>
        <p:spPr>
          <a:xfrm>
            <a:off x="6439150" y="4079975"/>
            <a:ext cx="2637900" cy="87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Limited instructional approaches (UDL)</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27" name="Google Shape;527;p64"/>
          <p:cNvSpPr txBox="1"/>
          <p:nvPr/>
        </p:nvSpPr>
        <p:spPr>
          <a:xfrm>
            <a:off x="3379050" y="5864125"/>
            <a:ext cx="2554800" cy="87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Structural barrier</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28" name="Google Shape;528;p64"/>
          <p:cNvSpPr txBox="1"/>
          <p:nvPr/>
        </p:nvSpPr>
        <p:spPr>
          <a:xfrm>
            <a:off x="108775" y="3951111"/>
            <a:ext cx="2397000" cy="87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Limited Access to STEM education</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pic>
        <p:nvPicPr>
          <p:cNvPr id="24" name="Picture 23">
            <a:extLst>
              <a:ext uri="{FF2B5EF4-FFF2-40B4-BE49-F238E27FC236}">
                <a16:creationId xmlns:a16="http://schemas.microsoft.com/office/drawing/2014/main" id="{A9A2B733-01E3-784C-AC51-9256C7185F26}"/>
              </a:ext>
            </a:extLst>
          </p:cNvPr>
          <p:cNvPicPr>
            <a:picLocks noChangeAspect="1"/>
          </p:cNvPicPr>
          <p:nvPr/>
        </p:nvPicPr>
        <p:blipFill>
          <a:blip r:embed="rId3"/>
          <a:stretch>
            <a:fillRect/>
          </a:stretch>
        </p:blipFill>
        <p:spPr>
          <a:xfrm>
            <a:off x="-17537" y="6156648"/>
            <a:ext cx="9168852" cy="435096"/>
          </a:xfrm>
          <a:prstGeom prst="rect">
            <a:avLst/>
          </a:prstGeom>
        </p:spPr>
      </p:pic>
    </p:spTree>
    <p:extLst>
      <p:ext uri="{BB962C8B-B14F-4D97-AF65-F5344CB8AC3E}">
        <p14:creationId xmlns:p14="http://schemas.microsoft.com/office/powerpoint/2010/main" val="180990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4A82-383D-E747-A844-9A4DDEA03D37}"/>
              </a:ext>
            </a:extLst>
          </p:cNvPr>
          <p:cNvSpPr>
            <a:spLocks noGrp="1"/>
          </p:cNvSpPr>
          <p:nvPr>
            <p:ph type="title"/>
          </p:nvPr>
        </p:nvSpPr>
        <p:spPr/>
        <p:txBody>
          <a:bodyPr/>
          <a:lstStyle/>
          <a:p>
            <a:r>
              <a:rPr lang="en-US" dirty="0"/>
              <a:t>What have we learned?</a:t>
            </a:r>
          </a:p>
        </p:txBody>
      </p:sp>
      <p:sp>
        <p:nvSpPr>
          <p:cNvPr id="3" name="Content Placeholder 2">
            <a:extLst>
              <a:ext uri="{FF2B5EF4-FFF2-40B4-BE49-F238E27FC236}">
                <a16:creationId xmlns:a16="http://schemas.microsoft.com/office/drawing/2014/main" id="{8427C3BD-8292-A347-9E29-9B8597A279AA}"/>
              </a:ext>
            </a:extLst>
          </p:cNvPr>
          <p:cNvSpPr>
            <a:spLocks noGrp="1"/>
          </p:cNvSpPr>
          <p:nvPr>
            <p:ph idx="1"/>
          </p:nvPr>
        </p:nvSpPr>
        <p:spPr>
          <a:xfrm>
            <a:off x="263769" y="1690688"/>
            <a:ext cx="7150491" cy="4696464"/>
          </a:xfrm>
        </p:spPr>
        <p:txBody>
          <a:bodyPr>
            <a:normAutofit/>
          </a:bodyPr>
          <a:lstStyle/>
          <a:p>
            <a:r>
              <a:rPr lang="en-US" dirty="0"/>
              <a:t>Teachers ability to manage behaviors within classes varied widely, affecting students’ ability to do well in maker activities</a:t>
            </a:r>
          </a:p>
          <a:p>
            <a:r>
              <a:rPr lang="en-US" dirty="0"/>
              <a:t>In one district, STEM class was for students NOT enrolled in music or foreign languages</a:t>
            </a:r>
          </a:p>
          <a:p>
            <a:r>
              <a:rPr lang="en-US" dirty="0"/>
              <a:t>Little support was given in terms of purchasing equipment or supplies.  One teacher reported receiving the “hand me down” computers form other classes/programs.</a:t>
            </a:r>
          </a:p>
        </p:txBody>
      </p:sp>
    </p:spTree>
    <p:extLst>
      <p:ext uri="{BB962C8B-B14F-4D97-AF65-F5344CB8AC3E}">
        <p14:creationId xmlns:p14="http://schemas.microsoft.com/office/powerpoint/2010/main" val="164732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8354-690D-984F-B02D-A701F78DCE66}"/>
              </a:ext>
            </a:extLst>
          </p:cNvPr>
          <p:cNvSpPr>
            <a:spLocks noGrp="1"/>
          </p:cNvSpPr>
          <p:nvPr>
            <p:ph type="ctrTitle"/>
          </p:nvPr>
        </p:nvSpPr>
        <p:spPr>
          <a:xfrm>
            <a:off x="378496" y="467165"/>
            <a:ext cx="8493130" cy="3560086"/>
          </a:xfrm>
        </p:spPr>
        <p:txBody>
          <a:bodyPr>
            <a:normAutofit/>
          </a:bodyPr>
          <a:lstStyle/>
          <a:p>
            <a:r>
              <a:rPr lang="en-US" dirty="0"/>
              <a:t>Makerspace Professional Development Needs of Middle School Teachers</a:t>
            </a:r>
            <a:br>
              <a:rPr lang="en-US" dirty="0"/>
            </a:br>
            <a:endParaRPr lang="en-US" dirty="0"/>
          </a:p>
        </p:txBody>
      </p:sp>
      <p:sp>
        <p:nvSpPr>
          <p:cNvPr id="3" name="Subtitle 2">
            <a:extLst>
              <a:ext uri="{FF2B5EF4-FFF2-40B4-BE49-F238E27FC236}">
                <a16:creationId xmlns:a16="http://schemas.microsoft.com/office/drawing/2014/main" id="{34AF1779-7AA0-3D41-AC04-89DC75F7DD8E}"/>
              </a:ext>
            </a:extLst>
          </p:cNvPr>
          <p:cNvSpPr>
            <a:spLocks noGrp="1"/>
          </p:cNvSpPr>
          <p:nvPr>
            <p:ph type="subTitle" idx="1"/>
          </p:nvPr>
        </p:nvSpPr>
        <p:spPr>
          <a:xfrm>
            <a:off x="378497" y="3793787"/>
            <a:ext cx="5944482" cy="2315183"/>
          </a:xfrm>
        </p:spPr>
        <p:txBody>
          <a:bodyPr>
            <a:normAutofit/>
          </a:bodyPr>
          <a:lstStyle/>
          <a:p>
            <a:endParaRPr lang="en-US" dirty="0"/>
          </a:p>
        </p:txBody>
      </p:sp>
    </p:spTree>
    <p:extLst>
      <p:ext uri="{BB962C8B-B14F-4D97-AF65-F5344CB8AC3E}">
        <p14:creationId xmlns:p14="http://schemas.microsoft.com/office/powerpoint/2010/main" val="403319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0" y="274638"/>
            <a:ext cx="898683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Makerspace Professional Development (PD) for Teachers</a:t>
            </a:r>
            <a:endParaRPr dirty="0"/>
          </a:p>
        </p:txBody>
      </p:sp>
      <p:pic>
        <p:nvPicPr>
          <p:cNvPr id="5" name="Picture 4">
            <a:extLst>
              <a:ext uri="{FF2B5EF4-FFF2-40B4-BE49-F238E27FC236}">
                <a16:creationId xmlns:a16="http://schemas.microsoft.com/office/drawing/2014/main" id="{C124E901-153F-47A2-8832-E587949A3A2E}"/>
              </a:ext>
            </a:extLst>
          </p:cNvPr>
          <p:cNvPicPr>
            <a:picLocks noChangeAspect="1"/>
          </p:cNvPicPr>
          <p:nvPr/>
        </p:nvPicPr>
        <p:blipFill>
          <a:blip r:embed="rId3"/>
          <a:stretch>
            <a:fillRect/>
          </a:stretch>
        </p:blipFill>
        <p:spPr>
          <a:xfrm>
            <a:off x="-12427" y="5888202"/>
            <a:ext cx="9168852" cy="435096"/>
          </a:xfrm>
          <a:prstGeom prst="rect">
            <a:avLst/>
          </a:prstGeom>
        </p:spPr>
      </p:pic>
      <p:sp>
        <p:nvSpPr>
          <p:cNvPr id="3" name="Text Placeholder 2">
            <a:extLst>
              <a:ext uri="{FF2B5EF4-FFF2-40B4-BE49-F238E27FC236}">
                <a16:creationId xmlns:a16="http://schemas.microsoft.com/office/drawing/2014/main" id="{0DC9835E-ACAC-4158-BDDA-8EF4ED26E0FA}"/>
              </a:ext>
            </a:extLst>
          </p:cNvPr>
          <p:cNvSpPr>
            <a:spLocks noGrp="1"/>
          </p:cNvSpPr>
          <p:nvPr>
            <p:ph type="body" idx="1"/>
          </p:nvPr>
        </p:nvSpPr>
        <p:spPr>
          <a:xfrm>
            <a:off x="457200" y="1632284"/>
            <a:ext cx="3890211" cy="4526100"/>
          </a:xfrm>
        </p:spPr>
        <p:txBody>
          <a:bodyPr/>
          <a:lstStyle/>
          <a:p>
            <a:pPr marL="25400" indent="0">
              <a:buNone/>
            </a:pPr>
            <a:r>
              <a:rPr lang="en-US" dirty="0">
                <a:solidFill>
                  <a:schemeClr val="tx1"/>
                </a:solidFill>
              </a:rPr>
              <a:t>PD Model 1: </a:t>
            </a:r>
          </a:p>
          <a:p>
            <a:pPr marL="25400" indent="0">
              <a:buNone/>
            </a:pPr>
            <a:r>
              <a:rPr lang="en-US" sz="2800" dirty="0">
                <a:solidFill>
                  <a:schemeClr val="tx1"/>
                </a:solidFill>
              </a:rPr>
              <a:t>Makerspace experiences for teachers </a:t>
            </a:r>
          </a:p>
          <a:p>
            <a:pPr marL="25400" indent="0">
              <a:buNone/>
            </a:pPr>
            <a:r>
              <a:rPr lang="en-US" sz="2400" dirty="0">
                <a:solidFill>
                  <a:schemeClr val="tx1"/>
                </a:solidFill>
              </a:rPr>
              <a:t>(e.g., STEAM Machines™ and Engineering Design; Build a Habitat; Tooling Around with Math; The Future of Music; and Bookmaking)</a:t>
            </a:r>
          </a:p>
          <a:p>
            <a:pPr marL="25400" indent="0">
              <a:buNone/>
            </a:pPr>
            <a:r>
              <a:rPr lang="en-US" dirty="0">
                <a:solidFill>
                  <a:schemeClr val="tx1"/>
                </a:solidFill>
              </a:rPr>
              <a:t>(</a:t>
            </a:r>
            <a:r>
              <a:rPr lang="en-US" dirty="0" err="1">
                <a:solidFill>
                  <a:schemeClr val="tx1"/>
                </a:solidFill>
              </a:rPr>
              <a:t>Paganelli</a:t>
            </a:r>
            <a:r>
              <a:rPr lang="en-US" dirty="0">
                <a:solidFill>
                  <a:schemeClr val="tx1"/>
                </a:solidFill>
              </a:rPr>
              <a:t> et al., 2017)</a:t>
            </a:r>
          </a:p>
        </p:txBody>
      </p:sp>
      <p:sp>
        <p:nvSpPr>
          <p:cNvPr id="7" name="Text Placeholder 2">
            <a:extLst>
              <a:ext uri="{FF2B5EF4-FFF2-40B4-BE49-F238E27FC236}">
                <a16:creationId xmlns:a16="http://schemas.microsoft.com/office/drawing/2014/main" id="{55749E63-8FCD-4A8E-B2E9-B8C5A8799459}"/>
              </a:ext>
            </a:extLst>
          </p:cNvPr>
          <p:cNvSpPr txBox="1">
            <a:spLocks/>
          </p:cNvSpPr>
          <p:nvPr/>
        </p:nvSpPr>
        <p:spPr>
          <a:xfrm>
            <a:off x="4694517" y="1632284"/>
            <a:ext cx="4114801" cy="45261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r>
              <a:rPr lang="en-US" dirty="0"/>
              <a:t>PD Model 2: </a:t>
            </a:r>
          </a:p>
          <a:p>
            <a:pPr marL="0" indent="0">
              <a:spcBef>
                <a:spcPts val="0"/>
              </a:spcBef>
              <a:buFont typeface="Arial"/>
              <a:buNone/>
            </a:pPr>
            <a:r>
              <a:rPr lang="en-US" sz="2800" dirty="0"/>
              <a:t>How to facilitate and assess the maker activities</a:t>
            </a:r>
            <a:r>
              <a:rPr lang="en-US" dirty="0"/>
              <a:t> </a:t>
            </a:r>
          </a:p>
          <a:p>
            <a:pPr marL="25400" indent="0">
              <a:buFont typeface="Arial"/>
              <a:buNone/>
            </a:pPr>
            <a:r>
              <a:rPr lang="en-US" sz="2400" dirty="0"/>
              <a:t>(e.g., problem-solving strategies, design-make-share, develop evaluation rubrics)</a:t>
            </a:r>
          </a:p>
          <a:p>
            <a:pPr marL="25400" indent="0">
              <a:buFont typeface="Arial"/>
              <a:buNone/>
            </a:pPr>
            <a:r>
              <a:rPr lang="en-US" sz="2800" dirty="0"/>
              <a:t>(Oliver, 2016)</a:t>
            </a:r>
          </a:p>
        </p:txBody>
      </p:sp>
    </p:spTree>
    <p:extLst>
      <p:ext uri="{BB962C8B-B14F-4D97-AF65-F5344CB8AC3E}">
        <p14:creationId xmlns:p14="http://schemas.microsoft.com/office/powerpoint/2010/main" val="400112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7330F-3FA5-4CF5-A883-91CD571A5351}"/>
              </a:ext>
            </a:extLst>
          </p:cNvPr>
          <p:cNvSpPr>
            <a:spLocks noGrp="1"/>
          </p:cNvSpPr>
          <p:nvPr>
            <p:ph type="ctrTitle"/>
          </p:nvPr>
        </p:nvSpPr>
        <p:spPr>
          <a:xfrm>
            <a:off x="311700" y="3910263"/>
            <a:ext cx="8520600" cy="906256"/>
          </a:xfrm>
        </p:spPr>
        <p:txBody>
          <a:bodyPr>
            <a:normAutofit fontScale="90000"/>
          </a:bodyPr>
          <a:lstStyle/>
          <a:p>
            <a:r>
              <a:rPr lang="en-US" dirty="0"/>
              <a:t>New PD model is necessary!</a:t>
            </a:r>
          </a:p>
        </p:txBody>
      </p:sp>
      <p:pic>
        <p:nvPicPr>
          <p:cNvPr id="6" name="Picture 5">
            <a:extLst>
              <a:ext uri="{FF2B5EF4-FFF2-40B4-BE49-F238E27FC236}">
                <a16:creationId xmlns:a16="http://schemas.microsoft.com/office/drawing/2014/main" id="{F5A36F4E-08F5-4CBE-9BA4-EC6F0DB6A3BA}"/>
              </a:ext>
            </a:extLst>
          </p:cNvPr>
          <p:cNvPicPr>
            <a:picLocks noChangeAspect="1"/>
          </p:cNvPicPr>
          <p:nvPr/>
        </p:nvPicPr>
        <p:blipFill>
          <a:blip r:embed="rId2"/>
          <a:stretch>
            <a:fillRect/>
          </a:stretch>
        </p:blipFill>
        <p:spPr>
          <a:xfrm>
            <a:off x="2652712" y="378520"/>
            <a:ext cx="3838575" cy="2790825"/>
          </a:xfrm>
          <a:prstGeom prst="rect">
            <a:avLst/>
          </a:prstGeom>
        </p:spPr>
      </p:pic>
    </p:spTree>
    <p:extLst>
      <p:ext uri="{BB962C8B-B14F-4D97-AF65-F5344CB8AC3E}">
        <p14:creationId xmlns:p14="http://schemas.microsoft.com/office/powerpoint/2010/main" val="385456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Purpose of this Study</a:t>
            </a:r>
            <a:endParaRPr/>
          </a:p>
        </p:txBody>
      </p:sp>
      <p:sp>
        <p:nvSpPr>
          <p:cNvPr id="299" name="Google Shape;299;p36"/>
          <p:cNvSpPr txBox="1">
            <a:spLocks noGrp="1"/>
          </p:cNvSpPr>
          <p:nvPr>
            <p:ph type="body" idx="1"/>
          </p:nvPr>
        </p:nvSpPr>
        <p:spPr>
          <a:xfrm>
            <a:off x="457200" y="1284750"/>
            <a:ext cx="8229600" cy="4526100"/>
          </a:xfrm>
          <a:prstGeom prst="rect">
            <a:avLst/>
          </a:prstGeom>
          <a:noFill/>
          <a:ln>
            <a:noFill/>
          </a:ln>
        </p:spPr>
        <p:txBody>
          <a:bodyPr spcFirstLastPara="1" wrap="square" lIns="91425" tIns="45700" rIns="91425" bIns="45700" anchor="t" anchorCtr="0">
            <a:noAutofit/>
          </a:bodyPr>
          <a:lstStyle/>
          <a:p>
            <a:pPr marL="342900" lvl="0" indent="-266700">
              <a:spcBef>
                <a:spcPts val="0"/>
              </a:spcBef>
              <a:buSzPts val="2000"/>
              <a:buChar char="➢"/>
            </a:pPr>
            <a:r>
              <a:rPr lang="en-US" dirty="0"/>
              <a:t>To examine the professional development supports for STEM teachers to help them include all students, including those with learning disabilities and at risk, in K-12 maker activities</a:t>
            </a:r>
            <a:endParaRPr dirty="0">
              <a:latin typeface="Times New Roman"/>
              <a:ea typeface="Times New Roman"/>
              <a:cs typeface="Times New Roman"/>
              <a:sym typeface="Times New Roman"/>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124E901-153F-47A2-8832-E587949A3A2E}"/>
              </a:ext>
            </a:extLst>
          </p:cNvPr>
          <p:cNvPicPr>
            <a:picLocks noChangeAspect="1"/>
          </p:cNvPicPr>
          <p:nvPr/>
        </p:nvPicPr>
        <p:blipFill>
          <a:blip r:embed="rId3"/>
          <a:stretch>
            <a:fillRect/>
          </a:stretch>
        </p:blipFill>
        <p:spPr>
          <a:xfrm>
            <a:off x="-12427" y="5888202"/>
            <a:ext cx="9168852" cy="435096"/>
          </a:xfrm>
          <a:prstGeom prst="rect">
            <a:avLst/>
          </a:prstGeom>
        </p:spPr>
      </p:pic>
    </p:spTree>
    <p:extLst>
      <p:ext uri="{BB962C8B-B14F-4D97-AF65-F5344CB8AC3E}">
        <p14:creationId xmlns:p14="http://schemas.microsoft.com/office/powerpoint/2010/main" val="163211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133A-4BCC-0D4B-8CAE-B78230E2945F}"/>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1A8998F8-F7C0-D844-B4E6-3037B183E70C}"/>
              </a:ext>
            </a:extLst>
          </p:cNvPr>
          <p:cNvSpPr>
            <a:spLocks noGrp="1"/>
          </p:cNvSpPr>
          <p:nvPr>
            <p:ph idx="1"/>
          </p:nvPr>
        </p:nvSpPr>
        <p:spPr/>
        <p:txBody>
          <a:bodyPr/>
          <a:lstStyle/>
          <a:p>
            <a:pPr marL="514350" indent="-514350">
              <a:buFont typeface="+mj-lt"/>
              <a:buAutoNum type="arabicPeriod"/>
            </a:pPr>
            <a:r>
              <a:rPr lang="en-US" dirty="0"/>
              <a:t>What are the instructional supports that teachers are requesting to implement inclusive maker activities in middle school settings?; and </a:t>
            </a:r>
          </a:p>
          <a:p>
            <a:pPr marL="514350" indent="-514350">
              <a:buFont typeface="+mj-lt"/>
              <a:buAutoNum type="arabicPeriod"/>
            </a:pPr>
            <a:r>
              <a:rPr lang="en-US" dirty="0"/>
              <a:t>How do PD and coaching influence teachers’ implementation of inclusive maker activities?</a:t>
            </a:r>
          </a:p>
          <a:p>
            <a:endParaRPr lang="en-US" dirty="0"/>
          </a:p>
        </p:txBody>
      </p:sp>
      <p:pic>
        <p:nvPicPr>
          <p:cNvPr id="4" name="Picture 3">
            <a:extLst>
              <a:ext uri="{FF2B5EF4-FFF2-40B4-BE49-F238E27FC236}">
                <a16:creationId xmlns:a16="http://schemas.microsoft.com/office/drawing/2014/main" id="{BE897FA0-0C70-F34E-977B-3111689B7064}"/>
              </a:ext>
            </a:extLst>
          </p:cNvPr>
          <p:cNvPicPr>
            <a:picLocks noChangeAspect="1"/>
          </p:cNvPicPr>
          <p:nvPr/>
        </p:nvPicPr>
        <p:blipFill>
          <a:blip r:embed="rId2"/>
          <a:stretch>
            <a:fillRect/>
          </a:stretch>
        </p:blipFill>
        <p:spPr>
          <a:xfrm>
            <a:off x="-12427" y="5888202"/>
            <a:ext cx="9168852" cy="435096"/>
          </a:xfrm>
          <a:prstGeom prst="rect">
            <a:avLst/>
          </a:prstGeom>
        </p:spPr>
      </p:pic>
    </p:spTree>
    <p:extLst>
      <p:ext uri="{BB962C8B-B14F-4D97-AF65-F5344CB8AC3E}">
        <p14:creationId xmlns:p14="http://schemas.microsoft.com/office/powerpoint/2010/main" val="228050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Participants </a:t>
            </a:r>
            <a:endParaRPr/>
          </a:p>
        </p:txBody>
      </p:sp>
      <p:pic>
        <p:nvPicPr>
          <p:cNvPr id="5" name="Picture 4">
            <a:extLst>
              <a:ext uri="{FF2B5EF4-FFF2-40B4-BE49-F238E27FC236}">
                <a16:creationId xmlns:a16="http://schemas.microsoft.com/office/drawing/2014/main" id="{047E11AB-80EC-467B-8368-B36E468AFD9A}"/>
              </a:ext>
            </a:extLst>
          </p:cNvPr>
          <p:cNvPicPr>
            <a:picLocks noChangeAspect="1"/>
          </p:cNvPicPr>
          <p:nvPr/>
        </p:nvPicPr>
        <p:blipFill>
          <a:blip r:embed="rId3"/>
          <a:stretch>
            <a:fillRect/>
          </a:stretch>
        </p:blipFill>
        <p:spPr>
          <a:xfrm>
            <a:off x="695381" y="1417638"/>
            <a:ext cx="7834743" cy="4369976"/>
          </a:xfrm>
          <a:prstGeom prst="rect">
            <a:avLst/>
          </a:prstGeom>
        </p:spPr>
      </p:pic>
      <p:pic>
        <p:nvPicPr>
          <p:cNvPr id="4" name="Picture 3">
            <a:extLst>
              <a:ext uri="{FF2B5EF4-FFF2-40B4-BE49-F238E27FC236}">
                <a16:creationId xmlns:a16="http://schemas.microsoft.com/office/drawing/2014/main" id="{472AE9AD-B32A-4BD8-A93E-E20E5A3C6331}"/>
              </a:ext>
            </a:extLst>
          </p:cNvPr>
          <p:cNvPicPr>
            <a:picLocks noChangeAspect="1"/>
          </p:cNvPicPr>
          <p:nvPr/>
        </p:nvPicPr>
        <p:blipFill>
          <a:blip r:embed="rId4"/>
          <a:stretch>
            <a:fillRect/>
          </a:stretch>
        </p:blipFill>
        <p:spPr>
          <a:xfrm>
            <a:off x="-12427" y="5888202"/>
            <a:ext cx="9168852" cy="435096"/>
          </a:xfrm>
          <a:prstGeom prst="rect">
            <a:avLst/>
          </a:prstGeom>
        </p:spPr>
      </p:pic>
    </p:spTree>
    <p:extLst>
      <p:ext uri="{BB962C8B-B14F-4D97-AF65-F5344CB8AC3E}">
        <p14:creationId xmlns:p14="http://schemas.microsoft.com/office/powerpoint/2010/main" val="187123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Participants (cont.)</a:t>
            </a:r>
            <a:endParaRPr/>
          </a:p>
        </p:txBody>
      </p:sp>
      <p:sp>
        <p:nvSpPr>
          <p:cNvPr id="325" name="Google Shape;325;p40"/>
          <p:cNvSpPr txBox="1">
            <a:spLocks noGrp="1"/>
          </p:cNvSpPr>
          <p:nvPr>
            <p:ph type="body" idx="1"/>
          </p:nvPr>
        </p:nvSpPr>
        <p:spPr>
          <a:xfrm>
            <a:off x="457200" y="128475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1872"/>
              </a:spcBef>
              <a:spcAft>
                <a:spcPts val="0"/>
              </a:spcAft>
              <a:buNone/>
            </a:pPr>
            <a:endParaRPr/>
          </a:p>
          <a:p>
            <a:pPr marL="0" marR="0" lvl="0" indent="0" algn="l" rtl="0">
              <a:spcBef>
                <a:spcPts val="1872"/>
              </a:spcBef>
              <a:spcAft>
                <a:spcPts val="0"/>
              </a:spcAft>
              <a:buNone/>
            </a:pPr>
            <a:endParaRPr>
              <a:latin typeface="Times New Roman"/>
              <a:ea typeface="Times New Roman"/>
              <a:cs typeface="Times New Roman"/>
              <a:sym typeface="Times New Roman"/>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 name="Google Shape;462;p59">
            <a:extLst>
              <a:ext uri="{FF2B5EF4-FFF2-40B4-BE49-F238E27FC236}">
                <a16:creationId xmlns:a16="http://schemas.microsoft.com/office/drawing/2014/main" id="{536BFE0F-9583-464C-B285-C8F57CF380EE}"/>
              </a:ext>
            </a:extLst>
          </p:cNvPr>
          <p:cNvPicPr preferRelativeResize="0"/>
          <p:nvPr/>
        </p:nvPicPr>
        <p:blipFill>
          <a:blip r:embed="rId3">
            <a:alphaModFix/>
          </a:blip>
          <a:stretch>
            <a:fillRect/>
          </a:stretch>
        </p:blipFill>
        <p:spPr>
          <a:xfrm>
            <a:off x="-1" y="1604025"/>
            <a:ext cx="9144001" cy="4206825"/>
          </a:xfrm>
          <a:prstGeom prst="rect">
            <a:avLst/>
          </a:prstGeom>
          <a:noFill/>
          <a:ln>
            <a:noFill/>
          </a:ln>
        </p:spPr>
      </p:pic>
      <p:pic>
        <p:nvPicPr>
          <p:cNvPr id="6" name="Picture 5">
            <a:extLst>
              <a:ext uri="{FF2B5EF4-FFF2-40B4-BE49-F238E27FC236}">
                <a16:creationId xmlns:a16="http://schemas.microsoft.com/office/drawing/2014/main" id="{AB8571F0-82A9-4614-AC90-4CE14B80559F}"/>
              </a:ext>
            </a:extLst>
          </p:cNvPr>
          <p:cNvPicPr>
            <a:picLocks noChangeAspect="1"/>
          </p:cNvPicPr>
          <p:nvPr/>
        </p:nvPicPr>
        <p:blipFill>
          <a:blip r:embed="rId4"/>
          <a:stretch>
            <a:fillRect/>
          </a:stretch>
        </p:blipFill>
        <p:spPr>
          <a:xfrm>
            <a:off x="-12427" y="5888202"/>
            <a:ext cx="9168852" cy="435096"/>
          </a:xfrm>
          <a:prstGeom prst="rect">
            <a:avLst/>
          </a:prstGeom>
        </p:spPr>
      </p:pic>
    </p:spTree>
    <p:extLst>
      <p:ext uri="{BB962C8B-B14F-4D97-AF65-F5344CB8AC3E}">
        <p14:creationId xmlns:p14="http://schemas.microsoft.com/office/powerpoint/2010/main" val="24751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Data Collection</a:t>
            </a:r>
            <a:endParaRPr dirty="0"/>
          </a:p>
        </p:txBody>
      </p:sp>
      <p:sp>
        <p:nvSpPr>
          <p:cNvPr id="325" name="Google Shape;325;p40"/>
          <p:cNvSpPr txBox="1">
            <a:spLocks noGrp="1"/>
          </p:cNvSpPr>
          <p:nvPr>
            <p:ph type="body" idx="1"/>
          </p:nvPr>
        </p:nvSpPr>
        <p:spPr>
          <a:xfrm>
            <a:off x="457200" y="128475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1872"/>
              </a:spcBef>
              <a:spcAft>
                <a:spcPts val="0"/>
              </a:spcAft>
              <a:buNone/>
            </a:pPr>
            <a:endParaRPr/>
          </a:p>
          <a:p>
            <a:pPr marL="0" marR="0" lvl="0" indent="0" algn="l" rtl="0">
              <a:spcBef>
                <a:spcPts val="1872"/>
              </a:spcBef>
              <a:spcAft>
                <a:spcPts val="0"/>
              </a:spcAft>
              <a:buNone/>
            </a:pPr>
            <a:endParaRPr>
              <a:latin typeface="Times New Roman"/>
              <a:ea typeface="Times New Roman"/>
              <a:cs typeface="Times New Roman"/>
              <a:sym typeface="Times New Roman"/>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3" name="Diagram 2">
            <a:extLst>
              <a:ext uri="{FF2B5EF4-FFF2-40B4-BE49-F238E27FC236}">
                <a16:creationId xmlns:a16="http://schemas.microsoft.com/office/drawing/2014/main" id="{9E08004D-D9CA-48E4-8055-881F9935351C}"/>
              </a:ext>
            </a:extLst>
          </p:cNvPr>
          <p:cNvGraphicFramePr/>
          <p:nvPr>
            <p:extLst>
              <p:ext uri="{D42A27DB-BD31-4B8C-83A1-F6EECF244321}">
                <p14:modId xmlns:p14="http://schemas.microsoft.com/office/powerpoint/2010/main" val="2698382606"/>
              </p:ext>
            </p:extLst>
          </p:nvPr>
        </p:nvGraphicFramePr>
        <p:xfrm>
          <a:off x="457200" y="1284750"/>
          <a:ext cx="4276166" cy="452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1309E2B-468D-49D1-B4F3-A1169BF42576}"/>
              </a:ext>
            </a:extLst>
          </p:cNvPr>
          <p:cNvPicPr>
            <a:picLocks noChangeAspect="1"/>
          </p:cNvPicPr>
          <p:nvPr/>
        </p:nvPicPr>
        <p:blipFill>
          <a:blip r:embed="rId8"/>
          <a:stretch>
            <a:fillRect/>
          </a:stretch>
        </p:blipFill>
        <p:spPr>
          <a:xfrm>
            <a:off x="5009475" y="2705339"/>
            <a:ext cx="3919371" cy="2180424"/>
          </a:xfrm>
          <a:prstGeom prst="rect">
            <a:avLst/>
          </a:prstGeom>
        </p:spPr>
      </p:pic>
      <p:pic>
        <p:nvPicPr>
          <p:cNvPr id="6" name="Picture 5">
            <a:extLst>
              <a:ext uri="{FF2B5EF4-FFF2-40B4-BE49-F238E27FC236}">
                <a16:creationId xmlns:a16="http://schemas.microsoft.com/office/drawing/2014/main" id="{A1144FD3-15FA-4F95-A908-C1375DB5E622}"/>
              </a:ext>
            </a:extLst>
          </p:cNvPr>
          <p:cNvPicPr>
            <a:picLocks noChangeAspect="1"/>
          </p:cNvPicPr>
          <p:nvPr/>
        </p:nvPicPr>
        <p:blipFill>
          <a:blip r:embed="rId9"/>
          <a:stretch>
            <a:fillRect/>
          </a:stretch>
        </p:blipFill>
        <p:spPr>
          <a:xfrm>
            <a:off x="0" y="6171856"/>
            <a:ext cx="9168852" cy="435096"/>
          </a:xfrm>
          <a:prstGeom prst="rect">
            <a:avLst/>
          </a:prstGeom>
        </p:spPr>
      </p:pic>
    </p:spTree>
    <p:extLst>
      <p:ext uri="{BB962C8B-B14F-4D97-AF65-F5344CB8AC3E}">
        <p14:creationId xmlns:p14="http://schemas.microsoft.com/office/powerpoint/2010/main" val="391688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65"/>
          <p:cNvPicPr preferRelativeResize="0"/>
          <p:nvPr/>
        </p:nvPicPr>
        <p:blipFill>
          <a:blip r:embed="rId3">
            <a:alphaModFix/>
          </a:blip>
          <a:stretch>
            <a:fillRect/>
          </a:stretch>
        </p:blipFill>
        <p:spPr>
          <a:xfrm>
            <a:off x="464635" y="1057275"/>
            <a:ext cx="8376665" cy="4830757"/>
          </a:xfrm>
          <a:prstGeom prst="rect">
            <a:avLst/>
          </a:prstGeom>
          <a:noFill/>
          <a:ln>
            <a:noFill/>
          </a:ln>
        </p:spPr>
      </p:pic>
      <p:sp>
        <p:nvSpPr>
          <p:cNvPr id="534" name="Google Shape;534;p65"/>
          <p:cNvSpPr txBox="1">
            <a:spLocks noGrp="1"/>
          </p:cNvSpPr>
          <p:nvPr>
            <p:ph type="title"/>
          </p:nvPr>
        </p:nvSpPr>
        <p:spPr>
          <a:xfrm>
            <a:off x="0" y="1211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dirty="0"/>
              <a:t>Ecological Conceptual Framework</a:t>
            </a:r>
            <a:endParaRPr dirty="0"/>
          </a:p>
        </p:txBody>
      </p:sp>
      <p:pic>
        <p:nvPicPr>
          <p:cNvPr id="4" name="Picture 3">
            <a:extLst>
              <a:ext uri="{FF2B5EF4-FFF2-40B4-BE49-F238E27FC236}">
                <a16:creationId xmlns:a16="http://schemas.microsoft.com/office/drawing/2014/main" id="{30F3D044-F710-43C4-8366-184B9E72783B}"/>
              </a:ext>
            </a:extLst>
          </p:cNvPr>
          <p:cNvPicPr>
            <a:picLocks noChangeAspect="1"/>
          </p:cNvPicPr>
          <p:nvPr/>
        </p:nvPicPr>
        <p:blipFill>
          <a:blip r:embed="rId4"/>
          <a:stretch>
            <a:fillRect/>
          </a:stretch>
        </p:blipFill>
        <p:spPr>
          <a:xfrm>
            <a:off x="68541" y="6167311"/>
            <a:ext cx="9168852" cy="435096"/>
          </a:xfrm>
          <a:prstGeom prst="rect">
            <a:avLst/>
          </a:prstGeom>
        </p:spPr>
      </p:pic>
    </p:spTree>
    <p:extLst>
      <p:ext uri="{BB962C8B-B14F-4D97-AF65-F5344CB8AC3E}">
        <p14:creationId xmlns:p14="http://schemas.microsoft.com/office/powerpoint/2010/main" val="77854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5158AD-5ED1-4D4B-B35A-97C78EAAC0AE}"/>
              </a:ext>
            </a:extLst>
          </p:cNvPr>
          <p:cNvPicPr>
            <a:picLocks noChangeAspect="1"/>
          </p:cNvPicPr>
          <p:nvPr/>
        </p:nvPicPr>
        <p:blipFill>
          <a:blip r:embed="rId2"/>
          <a:stretch>
            <a:fillRect/>
          </a:stretch>
        </p:blipFill>
        <p:spPr>
          <a:xfrm>
            <a:off x="-12427" y="5888202"/>
            <a:ext cx="9168852" cy="435096"/>
          </a:xfrm>
          <a:prstGeom prst="rect">
            <a:avLst/>
          </a:prstGeom>
        </p:spPr>
      </p:pic>
      <p:graphicFrame>
        <p:nvGraphicFramePr>
          <p:cNvPr id="2" name="Diagram 1">
            <a:extLst>
              <a:ext uri="{FF2B5EF4-FFF2-40B4-BE49-F238E27FC236}">
                <a16:creationId xmlns:a16="http://schemas.microsoft.com/office/drawing/2014/main" id="{752C2987-F520-4512-8868-268A2F6D6DDB}"/>
              </a:ext>
            </a:extLst>
          </p:cNvPr>
          <p:cNvGraphicFramePr/>
          <p:nvPr/>
        </p:nvGraphicFramePr>
        <p:xfrm>
          <a:off x="866273" y="534701"/>
          <a:ext cx="7475622" cy="487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27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5887E-CE95-4E1B-AC48-3B4442F9EE25}"/>
              </a:ext>
            </a:extLst>
          </p:cNvPr>
          <p:cNvSpPr>
            <a:spLocks noGrp="1"/>
          </p:cNvSpPr>
          <p:nvPr>
            <p:ph type="title"/>
          </p:nvPr>
        </p:nvSpPr>
        <p:spPr>
          <a:xfrm>
            <a:off x="457977" y="395805"/>
            <a:ext cx="7899960" cy="583141"/>
          </a:xfrm>
        </p:spPr>
        <p:txBody>
          <a:bodyPr>
            <a:normAutofit fontScale="90000"/>
          </a:bodyPr>
          <a:lstStyle/>
          <a:p>
            <a:r>
              <a:rPr lang="en-US" b="0" dirty="0"/>
              <a:t>Phase 2: Teacher Summer PD</a:t>
            </a:r>
          </a:p>
        </p:txBody>
      </p:sp>
      <p:sp>
        <p:nvSpPr>
          <p:cNvPr id="7" name="Rectangle 6">
            <a:extLst>
              <a:ext uri="{FF2B5EF4-FFF2-40B4-BE49-F238E27FC236}">
                <a16:creationId xmlns:a16="http://schemas.microsoft.com/office/drawing/2014/main" id="{0BC9FA17-0D52-4C30-90BE-C7B1DAF28336}"/>
              </a:ext>
            </a:extLst>
          </p:cNvPr>
          <p:cNvSpPr/>
          <p:nvPr/>
        </p:nvSpPr>
        <p:spPr>
          <a:xfrm>
            <a:off x="128589" y="978946"/>
            <a:ext cx="5086350" cy="5355312"/>
          </a:xfrm>
          <a:prstGeom prst="rect">
            <a:avLst/>
          </a:prstGeom>
        </p:spPr>
        <p:txBody>
          <a:bodyPr wrap="square">
            <a:spAutoFit/>
          </a:bodyPr>
          <a:lstStyle/>
          <a:p>
            <a:pPr algn="ctr"/>
            <a:r>
              <a:rPr lang="en-US" sz="1800" b="1" u="sng" dirty="0">
                <a:latin typeface="Oxygen"/>
              </a:rPr>
              <a:t>Objectives</a:t>
            </a:r>
            <a:endParaRPr lang="en-US" dirty="0"/>
          </a:p>
          <a:p>
            <a:br>
              <a:rPr lang="en-US" dirty="0">
                <a:solidFill>
                  <a:schemeClr val="tx1"/>
                </a:solidFill>
              </a:rPr>
            </a:br>
            <a:r>
              <a:rPr lang="en-US" dirty="0">
                <a:solidFill>
                  <a:schemeClr val="tx1"/>
                </a:solidFill>
                <a:latin typeface="Oxygen"/>
              </a:rPr>
              <a:t>-</a:t>
            </a:r>
            <a:r>
              <a:rPr lang="en-US" b="1" dirty="0">
                <a:solidFill>
                  <a:schemeClr val="tx1"/>
                </a:solidFill>
                <a:latin typeface="Oxygen"/>
              </a:rPr>
              <a:t>Sessions focused on teaching</a:t>
            </a:r>
            <a:r>
              <a:rPr lang="en-US" dirty="0">
                <a:solidFill>
                  <a:schemeClr val="tx1"/>
                </a:solidFill>
                <a:latin typeface="Oxygen"/>
              </a:rPr>
              <a:t> </a:t>
            </a:r>
            <a:r>
              <a:rPr lang="en-US" b="1" dirty="0">
                <a:solidFill>
                  <a:schemeClr val="tx1"/>
                </a:solidFill>
                <a:latin typeface="Oxygen"/>
              </a:rPr>
              <a:t>methods</a:t>
            </a:r>
            <a:r>
              <a:rPr lang="en-US" dirty="0">
                <a:solidFill>
                  <a:schemeClr val="tx1"/>
                </a:solidFill>
                <a:latin typeface="Oxygen"/>
              </a:rPr>
              <a:t> - defining and measuring benefits of makerspace pedagogy, promoting metacognitive learning strategies, inclusive subject matter, individual curriculum development time, </a:t>
            </a:r>
            <a:r>
              <a:rPr lang="en-US" dirty="0" err="1">
                <a:solidFill>
                  <a:schemeClr val="tx1"/>
                </a:solidFill>
                <a:latin typeface="Oxygen"/>
              </a:rPr>
              <a:t>etc</a:t>
            </a:r>
            <a:r>
              <a:rPr lang="en-US" dirty="0">
                <a:solidFill>
                  <a:schemeClr val="tx1"/>
                </a:solidFill>
                <a:latin typeface="Oxygen"/>
              </a:rPr>
              <a:t>…</a:t>
            </a:r>
            <a:endParaRPr lang="en-US" dirty="0">
              <a:solidFill>
                <a:schemeClr val="tx1"/>
              </a:solidFill>
            </a:endParaRPr>
          </a:p>
          <a:p>
            <a:br>
              <a:rPr lang="en-US" dirty="0">
                <a:solidFill>
                  <a:schemeClr val="tx1"/>
                </a:solidFill>
              </a:rPr>
            </a:br>
            <a:r>
              <a:rPr lang="en-US" dirty="0">
                <a:solidFill>
                  <a:schemeClr val="tx1"/>
                </a:solidFill>
                <a:latin typeface="Oxygen"/>
              </a:rPr>
              <a:t>-</a:t>
            </a:r>
            <a:r>
              <a:rPr lang="en-US" b="1" dirty="0">
                <a:solidFill>
                  <a:schemeClr val="tx1"/>
                </a:solidFill>
                <a:latin typeface="Oxygen"/>
              </a:rPr>
              <a:t>Learn-it + teach-it</a:t>
            </a:r>
            <a:r>
              <a:rPr lang="en-US" dirty="0">
                <a:solidFill>
                  <a:schemeClr val="tx1"/>
                </a:solidFill>
                <a:latin typeface="Oxygen"/>
              </a:rPr>
              <a:t> - go through one or more fab lab workshops to learn tools, techniques and concepts as a participant in the morning, then teach it to kids at one of our community partner sites (Urbana Neighborhood Connections Center) in the afternoon.</a:t>
            </a:r>
            <a:endParaRPr lang="en-US" dirty="0">
              <a:solidFill>
                <a:schemeClr val="tx1"/>
              </a:solidFill>
            </a:endParaRPr>
          </a:p>
          <a:p>
            <a:br>
              <a:rPr lang="en-US" dirty="0">
                <a:solidFill>
                  <a:schemeClr val="tx1"/>
                </a:solidFill>
              </a:rPr>
            </a:br>
            <a:r>
              <a:rPr lang="en-US" dirty="0">
                <a:solidFill>
                  <a:schemeClr val="tx1"/>
                </a:solidFill>
                <a:latin typeface="Oxygen"/>
              </a:rPr>
              <a:t>-</a:t>
            </a:r>
            <a:r>
              <a:rPr lang="en-US" b="1" dirty="0">
                <a:solidFill>
                  <a:schemeClr val="tx1"/>
                </a:solidFill>
                <a:latin typeface="Oxygen"/>
              </a:rPr>
              <a:t>Developing a plan for what equipment to buy</a:t>
            </a:r>
            <a:r>
              <a:rPr lang="en-US" dirty="0">
                <a:solidFill>
                  <a:schemeClr val="tx1"/>
                </a:solidFill>
                <a:latin typeface="Oxygen"/>
              </a:rPr>
              <a:t> - for your classroom/school as well as what it will take to make it sustainable.</a:t>
            </a:r>
          </a:p>
          <a:p>
            <a:endParaRPr lang="en-US" dirty="0"/>
          </a:p>
        </p:txBody>
      </p:sp>
      <p:pic>
        <p:nvPicPr>
          <p:cNvPr id="4" name="Picture 3">
            <a:extLst>
              <a:ext uri="{FF2B5EF4-FFF2-40B4-BE49-F238E27FC236}">
                <a16:creationId xmlns:a16="http://schemas.microsoft.com/office/drawing/2014/main" id="{9AEF9095-AFEF-44FF-845D-68DC17823CFB}"/>
              </a:ext>
            </a:extLst>
          </p:cNvPr>
          <p:cNvPicPr>
            <a:picLocks noChangeAspect="1"/>
          </p:cNvPicPr>
          <p:nvPr/>
        </p:nvPicPr>
        <p:blipFill>
          <a:blip r:embed="rId2"/>
          <a:stretch>
            <a:fillRect/>
          </a:stretch>
        </p:blipFill>
        <p:spPr>
          <a:xfrm>
            <a:off x="5160612" y="994051"/>
            <a:ext cx="3839759" cy="2492099"/>
          </a:xfrm>
          <a:prstGeom prst="rect">
            <a:avLst/>
          </a:prstGeom>
        </p:spPr>
      </p:pic>
      <p:pic>
        <p:nvPicPr>
          <p:cNvPr id="6" name="Picture 5">
            <a:extLst>
              <a:ext uri="{FF2B5EF4-FFF2-40B4-BE49-F238E27FC236}">
                <a16:creationId xmlns:a16="http://schemas.microsoft.com/office/drawing/2014/main" id="{3EEB703F-0B00-4AAA-9581-BAFD985F7CD7}"/>
              </a:ext>
            </a:extLst>
          </p:cNvPr>
          <p:cNvPicPr>
            <a:picLocks noChangeAspect="1"/>
          </p:cNvPicPr>
          <p:nvPr/>
        </p:nvPicPr>
        <p:blipFill>
          <a:blip r:embed="rId3"/>
          <a:stretch>
            <a:fillRect/>
          </a:stretch>
        </p:blipFill>
        <p:spPr>
          <a:xfrm>
            <a:off x="-17537" y="6156648"/>
            <a:ext cx="9168852" cy="435096"/>
          </a:xfrm>
          <a:prstGeom prst="rect">
            <a:avLst/>
          </a:prstGeom>
        </p:spPr>
      </p:pic>
      <p:pic>
        <p:nvPicPr>
          <p:cNvPr id="3" name="Picture 2">
            <a:extLst>
              <a:ext uri="{FF2B5EF4-FFF2-40B4-BE49-F238E27FC236}">
                <a16:creationId xmlns:a16="http://schemas.microsoft.com/office/drawing/2014/main" id="{20BD2A9F-750A-4E7A-88C4-B47DF4A9DB33}"/>
              </a:ext>
            </a:extLst>
          </p:cNvPr>
          <p:cNvPicPr>
            <a:picLocks noChangeAspect="1"/>
          </p:cNvPicPr>
          <p:nvPr/>
        </p:nvPicPr>
        <p:blipFill>
          <a:blip r:embed="rId4"/>
          <a:stretch>
            <a:fillRect/>
          </a:stretch>
        </p:blipFill>
        <p:spPr>
          <a:xfrm>
            <a:off x="6400047" y="3186113"/>
            <a:ext cx="2600325" cy="3028725"/>
          </a:xfrm>
          <a:prstGeom prst="rect">
            <a:avLst/>
          </a:prstGeom>
        </p:spPr>
      </p:pic>
    </p:spTree>
    <p:extLst>
      <p:ext uri="{BB962C8B-B14F-4D97-AF65-F5344CB8AC3E}">
        <p14:creationId xmlns:p14="http://schemas.microsoft.com/office/powerpoint/2010/main" val="177489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5887E-CE95-4E1B-AC48-3B4442F9EE25}"/>
              </a:ext>
            </a:extLst>
          </p:cNvPr>
          <p:cNvSpPr>
            <a:spLocks noGrp="1"/>
          </p:cNvSpPr>
          <p:nvPr>
            <p:ph type="title"/>
          </p:nvPr>
        </p:nvSpPr>
        <p:spPr>
          <a:xfrm>
            <a:off x="457977" y="400599"/>
            <a:ext cx="7691412" cy="583141"/>
          </a:xfrm>
        </p:spPr>
        <p:txBody>
          <a:bodyPr>
            <a:normAutofit fontScale="90000"/>
          </a:bodyPr>
          <a:lstStyle/>
          <a:p>
            <a:r>
              <a:rPr lang="en-US" b="0" dirty="0"/>
              <a:t>Phase 2: Teacher Summer PD</a:t>
            </a:r>
          </a:p>
        </p:txBody>
      </p:sp>
      <p:pic>
        <p:nvPicPr>
          <p:cNvPr id="10" name="Picture 9">
            <a:extLst>
              <a:ext uri="{FF2B5EF4-FFF2-40B4-BE49-F238E27FC236}">
                <a16:creationId xmlns:a16="http://schemas.microsoft.com/office/drawing/2014/main" id="{38AF3E0F-EA26-44CA-B3DF-59903F71359E}"/>
              </a:ext>
            </a:extLst>
          </p:cNvPr>
          <p:cNvPicPr>
            <a:picLocks noChangeAspect="1"/>
          </p:cNvPicPr>
          <p:nvPr/>
        </p:nvPicPr>
        <p:blipFill>
          <a:blip r:embed="rId2"/>
          <a:stretch>
            <a:fillRect/>
          </a:stretch>
        </p:blipFill>
        <p:spPr>
          <a:xfrm>
            <a:off x="3397377" y="1305342"/>
            <a:ext cx="5514975" cy="3057525"/>
          </a:xfrm>
          <a:prstGeom prst="rect">
            <a:avLst/>
          </a:prstGeom>
        </p:spPr>
      </p:pic>
      <p:sp>
        <p:nvSpPr>
          <p:cNvPr id="7" name="Rectangle 6">
            <a:extLst>
              <a:ext uri="{FF2B5EF4-FFF2-40B4-BE49-F238E27FC236}">
                <a16:creationId xmlns:a16="http://schemas.microsoft.com/office/drawing/2014/main" id="{0BC9FA17-0D52-4C30-90BE-C7B1DAF28336}"/>
              </a:ext>
            </a:extLst>
          </p:cNvPr>
          <p:cNvSpPr/>
          <p:nvPr/>
        </p:nvSpPr>
        <p:spPr>
          <a:xfrm>
            <a:off x="100013" y="1305342"/>
            <a:ext cx="3656989" cy="3970318"/>
          </a:xfrm>
          <a:prstGeom prst="rect">
            <a:avLst/>
          </a:prstGeom>
        </p:spPr>
        <p:txBody>
          <a:bodyPr wrap="square">
            <a:spAutoFit/>
          </a:bodyPr>
          <a:lstStyle/>
          <a:p>
            <a:pPr algn="ctr"/>
            <a:r>
              <a:rPr lang="en-US" sz="1800" b="1" u="sng" dirty="0">
                <a:latin typeface="Oxygen"/>
              </a:rPr>
              <a:t>Activities</a:t>
            </a:r>
            <a:br>
              <a:rPr lang="en-US" dirty="0"/>
            </a:br>
            <a:endParaRPr lang="en-US" dirty="0"/>
          </a:p>
          <a:p>
            <a:pPr marL="285750" indent="-285750">
              <a:buFontTx/>
              <a:buChar char="-"/>
            </a:pPr>
            <a:r>
              <a:rPr lang="en-US" sz="1800" dirty="0">
                <a:latin typeface="Oxygen"/>
              </a:rPr>
              <a:t>Understanding of makerspace activities</a:t>
            </a:r>
          </a:p>
          <a:p>
            <a:pPr marL="285750" indent="-285750">
              <a:buFontTx/>
              <a:buChar char="-"/>
            </a:pPr>
            <a:r>
              <a:rPr lang="en-US" sz="1800" dirty="0" err="1">
                <a:latin typeface="Oxygen"/>
              </a:rPr>
              <a:t>Makey-makey</a:t>
            </a:r>
            <a:r>
              <a:rPr lang="en-US" sz="1800" dirty="0">
                <a:latin typeface="Oxygen"/>
              </a:rPr>
              <a:t> demonstration</a:t>
            </a:r>
          </a:p>
          <a:p>
            <a:pPr marL="285750" indent="-285750">
              <a:buFontTx/>
              <a:buChar char="-"/>
            </a:pPr>
            <a:r>
              <a:rPr lang="en-US" sz="1800" dirty="0">
                <a:latin typeface="Oxygen"/>
              </a:rPr>
              <a:t>Maker contents in standards/school system</a:t>
            </a:r>
          </a:p>
          <a:p>
            <a:pPr marL="285750" indent="-285750">
              <a:buFontTx/>
              <a:buChar char="-"/>
            </a:pPr>
            <a:r>
              <a:rPr lang="en-US" sz="1800" dirty="0">
                <a:latin typeface="Oxygen"/>
              </a:rPr>
              <a:t>Universal Design for Learning (UDL) techniques in inclusive makerspace</a:t>
            </a:r>
          </a:p>
          <a:p>
            <a:pPr marL="285750" indent="-285750">
              <a:buFontTx/>
              <a:buChar char="-"/>
            </a:pPr>
            <a:r>
              <a:rPr lang="en-US" sz="1800" dirty="0">
                <a:latin typeface="Oxygen"/>
              </a:rPr>
              <a:t>Positive behavior management / classroom management</a:t>
            </a:r>
          </a:p>
          <a:p>
            <a:pPr marL="285750" indent="-285750">
              <a:buFontTx/>
              <a:buChar char="-"/>
            </a:pPr>
            <a:r>
              <a:rPr lang="en-US" sz="1800" dirty="0">
                <a:latin typeface="Oxygen"/>
              </a:rPr>
              <a:t>Workshops</a:t>
            </a:r>
          </a:p>
          <a:p>
            <a:pPr marL="285750" indent="-285750">
              <a:buFontTx/>
              <a:buChar char="-"/>
            </a:pPr>
            <a:endParaRPr lang="en-US" dirty="0"/>
          </a:p>
        </p:txBody>
      </p:sp>
      <p:pic>
        <p:nvPicPr>
          <p:cNvPr id="11" name="Picture 10">
            <a:extLst>
              <a:ext uri="{FF2B5EF4-FFF2-40B4-BE49-F238E27FC236}">
                <a16:creationId xmlns:a16="http://schemas.microsoft.com/office/drawing/2014/main" id="{A9D5F650-4C24-4335-BC76-0F4BFB528983}"/>
              </a:ext>
            </a:extLst>
          </p:cNvPr>
          <p:cNvPicPr>
            <a:picLocks noChangeAspect="1"/>
          </p:cNvPicPr>
          <p:nvPr/>
        </p:nvPicPr>
        <p:blipFill>
          <a:blip r:embed="rId3"/>
          <a:stretch>
            <a:fillRect/>
          </a:stretch>
        </p:blipFill>
        <p:spPr>
          <a:xfrm>
            <a:off x="5227464" y="3993125"/>
            <a:ext cx="2670488" cy="2298607"/>
          </a:xfrm>
          <a:prstGeom prst="rect">
            <a:avLst/>
          </a:prstGeom>
        </p:spPr>
      </p:pic>
      <p:pic>
        <p:nvPicPr>
          <p:cNvPr id="6" name="Picture 5">
            <a:extLst>
              <a:ext uri="{FF2B5EF4-FFF2-40B4-BE49-F238E27FC236}">
                <a16:creationId xmlns:a16="http://schemas.microsoft.com/office/drawing/2014/main" id="{31F1D07B-D6EF-4E45-A457-D6DF9A392DCC}"/>
              </a:ext>
            </a:extLst>
          </p:cNvPr>
          <p:cNvPicPr>
            <a:picLocks noChangeAspect="1"/>
          </p:cNvPicPr>
          <p:nvPr/>
        </p:nvPicPr>
        <p:blipFill>
          <a:blip r:embed="rId4"/>
          <a:stretch>
            <a:fillRect/>
          </a:stretch>
        </p:blipFill>
        <p:spPr>
          <a:xfrm>
            <a:off x="0" y="6027099"/>
            <a:ext cx="9168852" cy="435096"/>
          </a:xfrm>
          <a:prstGeom prst="rect">
            <a:avLst/>
          </a:prstGeom>
        </p:spPr>
      </p:pic>
    </p:spTree>
    <p:extLst>
      <p:ext uri="{BB962C8B-B14F-4D97-AF65-F5344CB8AC3E}">
        <p14:creationId xmlns:p14="http://schemas.microsoft.com/office/powerpoint/2010/main" val="332841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4A82-383D-E747-A844-9A4DDEA03D37}"/>
              </a:ext>
            </a:extLst>
          </p:cNvPr>
          <p:cNvSpPr>
            <a:spLocks noGrp="1"/>
          </p:cNvSpPr>
          <p:nvPr>
            <p:ph type="title"/>
          </p:nvPr>
        </p:nvSpPr>
        <p:spPr>
          <a:xfrm>
            <a:off x="263769" y="365125"/>
            <a:ext cx="7474512" cy="1325563"/>
          </a:xfrm>
        </p:spPr>
        <p:txBody>
          <a:bodyPr/>
          <a:lstStyle/>
          <a:p>
            <a:r>
              <a:rPr lang="en-US" dirty="0"/>
              <a:t>Results – Need for PD</a:t>
            </a:r>
          </a:p>
        </p:txBody>
      </p:sp>
      <p:sp>
        <p:nvSpPr>
          <p:cNvPr id="3" name="Content Placeholder 2">
            <a:extLst>
              <a:ext uri="{FF2B5EF4-FFF2-40B4-BE49-F238E27FC236}">
                <a16:creationId xmlns:a16="http://schemas.microsoft.com/office/drawing/2014/main" id="{8427C3BD-8292-A347-9E29-9B8597A279AA}"/>
              </a:ext>
            </a:extLst>
          </p:cNvPr>
          <p:cNvSpPr>
            <a:spLocks noGrp="1"/>
          </p:cNvSpPr>
          <p:nvPr>
            <p:ph idx="1"/>
          </p:nvPr>
        </p:nvSpPr>
        <p:spPr/>
        <p:txBody>
          <a:bodyPr>
            <a:normAutofit/>
          </a:bodyPr>
          <a:lstStyle/>
          <a:p>
            <a:r>
              <a:rPr lang="en-US" dirty="0"/>
              <a:t>Varying levels of support from administrators</a:t>
            </a:r>
          </a:p>
          <a:p>
            <a:r>
              <a:rPr lang="en-US" dirty="0"/>
              <a:t>Stand along technology course versus technology and content taught together</a:t>
            </a:r>
          </a:p>
          <a:p>
            <a:r>
              <a:rPr lang="en-US" dirty="0"/>
              <a:t>No district level PD was offered on maker activities</a:t>
            </a:r>
          </a:p>
          <a:p>
            <a:r>
              <a:rPr lang="en-US" dirty="0"/>
              <a:t>Very little district level PD was offered on UDL or behavior management in the classroom</a:t>
            </a:r>
          </a:p>
          <a:p>
            <a:r>
              <a:rPr lang="en-US" dirty="0"/>
              <a:t>Coaching could be an effective PD model to improve individual teacher practice</a:t>
            </a:r>
          </a:p>
        </p:txBody>
      </p:sp>
    </p:spTree>
    <p:extLst>
      <p:ext uri="{BB962C8B-B14F-4D97-AF65-F5344CB8AC3E}">
        <p14:creationId xmlns:p14="http://schemas.microsoft.com/office/powerpoint/2010/main" val="74943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CA6-E032-8548-B8E0-5248716498AF}"/>
              </a:ext>
            </a:extLst>
          </p:cNvPr>
          <p:cNvSpPr>
            <a:spLocks noGrp="1"/>
          </p:cNvSpPr>
          <p:nvPr>
            <p:ph type="title"/>
          </p:nvPr>
        </p:nvSpPr>
        <p:spPr/>
        <p:txBody>
          <a:bodyPr/>
          <a:lstStyle/>
          <a:p>
            <a:r>
              <a:rPr lang="en-US" dirty="0"/>
              <a:t>What have we learned?</a:t>
            </a:r>
          </a:p>
        </p:txBody>
      </p:sp>
      <p:sp>
        <p:nvSpPr>
          <p:cNvPr id="3" name="Content Placeholder 2">
            <a:extLst>
              <a:ext uri="{FF2B5EF4-FFF2-40B4-BE49-F238E27FC236}">
                <a16:creationId xmlns:a16="http://schemas.microsoft.com/office/drawing/2014/main" id="{A49D0C11-D547-7F45-8D7E-2A334B63EC31}"/>
              </a:ext>
            </a:extLst>
          </p:cNvPr>
          <p:cNvSpPr>
            <a:spLocks noGrp="1"/>
          </p:cNvSpPr>
          <p:nvPr>
            <p:ph idx="1"/>
          </p:nvPr>
        </p:nvSpPr>
        <p:spPr/>
        <p:txBody>
          <a:bodyPr/>
          <a:lstStyle/>
          <a:p>
            <a:r>
              <a:rPr lang="en-US" dirty="0"/>
              <a:t>Teachers have varying degrees of experience with maker activities</a:t>
            </a:r>
          </a:p>
          <a:p>
            <a:r>
              <a:rPr lang="en-US" dirty="0"/>
              <a:t>School administration places different value on classes with maker activities </a:t>
            </a:r>
          </a:p>
          <a:p>
            <a:r>
              <a:rPr lang="en-US" dirty="0"/>
              <a:t>Students do not often get a “choice” to be in classes with maker activities</a:t>
            </a:r>
          </a:p>
          <a:p>
            <a:r>
              <a:rPr lang="en-US" dirty="0"/>
              <a:t> Very few PD opportunities focus on maker activities, how to include students with disabilities at the district level</a:t>
            </a:r>
          </a:p>
        </p:txBody>
      </p:sp>
      <p:pic>
        <p:nvPicPr>
          <p:cNvPr id="4" name="Picture 3">
            <a:extLst>
              <a:ext uri="{FF2B5EF4-FFF2-40B4-BE49-F238E27FC236}">
                <a16:creationId xmlns:a16="http://schemas.microsoft.com/office/drawing/2014/main" id="{637CE4FC-18C9-BD49-86BC-BC09991530B3}"/>
              </a:ext>
            </a:extLst>
          </p:cNvPr>
          <p:cNvPicPr>
            <a:picLocks noChangeAspect="1"/>
          </p:cNvPicPr>
          <p:nvPr/>
        </p:nvPicPr>
        <p:blipFill>
          <a:blip r:embed="rId2"/>
          <a:stretch>
            <a:fillRect/>
          </a:stretch>
        </p:blipFill>
        <p:spPr>
          <a:xfrm>
            <a:off x="-17537" y="6156648"/>
            <a:ext cx="9168852" cy="435096"/>
          </a:xfrm>
          <a:prstGeom prst="rect">
            <a:avLst/>
          </a:prstGeom>
        </p:spPr>
      </p:pic>
    </p:spTree>
    <p:extLst>
      <p:ext uri="{BB962C8B-B14F-4D97-AF65-F5344CB8AC3E}">
        <p14:creationId xmlns:p14="http://schemas.microsoft.com/office/powerpoint/2010/main" val="94592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5CA6-E032-8548-B8E0-5248716498AF}"/>
              </a:ext>
            </a:extLst>
          </p:cNvPr>
          <p:cNvSpPr>
            <a:spLocks noGrp="1"/>
          </p:cNvSpPr>
          <p:nvPr>
            <p:ph type="title"/>
          </p:nvPr>
        </p:nvSpPr>
        <p:spPr/>
        <p:txBody>
          <a:bodyPr/>
          <a:lstStyle/>
          <a:p>
            <a:r>
              <a:rPr lang="en-US" dirty="0"/>
              <a:t>Some recommendations</a:t>
            </a:r>
          </a:p>
        </p:txBody>
      </p:sp>
      <p:sp>
        <p:nvSpPr>
          <p:cNvPr id="3" name="Content Placeholder 2">
            <a:extLst>
              <a:ext uri="{FF2B5EF4-FFF2-40B4-BE49-F238E27FC236}">
                <a16:creationId xmlns:a16="http://schemas.microsoft.com/office/drawing/2014/main" id="{A49D0C11-D547-7F45-8D7E-2A334B63EC31}"/>
              </a:ext>
            </a:extLst>
          </p:cNvPr>
          <p:cNvSpPr>
            <a:spLocks noGrp="1"/>
          </p:cNvSpPr>
          <p:nvPr>
            <p:ph idx="1"/>
          </p:nvPr>
        </p:nvSpPr>
        <p:spPr>
          <a:xfrm>
            <a:off x="326522" y="1556217"/>
            <a:ext cx="7150491" cy="4359591"/>
          </a:xfrm>
        </p:spPr>
        <p:txBody>
          <a:bodyPr/>
          <a:lstStyle/>
          <a:p>
            <a:r>
              <a:rPr lang="en-US" dirty="0"/>
              <a:t>Offer ongoing PD for teachers on using maker activities</a:t>
            </a:r>
          </a:p>
          <a:p>
            <a:r>
              <a:rPr lang="en-US" dirty="0"/>
              <a:t>Provide coaching after PD session would enhance teachers’ practices</a:t>
            </a:r>
          </a:p>
          <a:p>
            <a:r>
              <a:rPr lang="en-US" dirty="0"/>
              <a:t>Incorporate maker activities within a content course, rather than the stand alone “tech” course</a:t>
            </a:r>
          </a:p>
          <a:p>
            <a:r>
              <a:rPr lang="en-US" dirty="0"/>
              <a:t>Allow all students the opportunity to choose these classes, beyond the required 6</a:t>
            </a:r>
            <a:r>
              <a:rPr lang="en-US" baseline="30000" dirty="0"/>
              <a:t>th</a:t>
            </a:r>
            <a:r>
              <a:rPr lang="en-US" dirty="0"/>
              <a:t> grade course</a:t>
            </a:r>
          </a:p>
          <a:p>
            <a:endParaRPr lang="en-US" dirty="0"/>
          </a:p>
        </p:txBody>
      </p:sp>
      <p:pic>
        <p:nvPicPr>
          <p:cNvPr id="4" name="Picture 3">
            <a:extLst>
              <a:ext uri="{FF2B5EF4-FFF2-40B4-BE49-F238E27FC236}">
                <a16:creationId xmlns:a16="http://schemas.microsoft.com/office/drawing/2014/main" id="{637CE4FC-18C9-BD49-86BC-BC09991530B3}"/>
              </a:ext>
            </a:extLst>
          </p:cNvPr>
          <p:cNvPicPr>
            <a:picLocks noChangeAspect="1"/>
          </p:cNvPicPr>
          <p:nvPr/>
        </p:nvPicPr>
        <p:blipFill>
          <a:blip r:embed="rId2"/>
          <a:stretch>
            <a:fillRect/>
          </a:stretch>
        </p:blipFill>
        <p:spPr>
          <a:xfrm>
            <a:off x="-17537" y="6156648"/>
            <a:ext cx="9168852" cy="435096"/>
          </a:xfrm>
          <a:prstGeom prst="rect">
            <a:avLst/>
          </a:prstGeom>
        </p:spPr>
      </p:pic>
    </p:spTree>
    <p:extLst>
      <p:ext uri="{BB962C8B-B14F-4D97-AF65-F5344CB8AC3E}">
        <p14:creationId xmlns:p14="http://schemas.microsoft.com/office/powerpoint/2010/main" val="97428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8F8-F7C0-D844-B4E6-3037B183E70C}"/>
              </a:ext>
            </a:extLst>
          </p:cNvPr>
          <p:cNvSpPr>
            <a:spLocks noGrp="1"/>
          </p:cNvSpPr>
          <p:nvPr>
            <p:ph idx="1"/>
          </p:nvPr>
        </p:nvSpPr>
        <p:spPr/>
        <p:txBody>
          <a:bodyPr>
            <a:normAutofit/>
          </a:bodyPr>
          <a:lstStyle/>
          <a:p>
            <a:pPr marL="0" indent="0" algn="ctr">
              <a:buNone/>
            </a:pPr>
            <a:r>
              <a:rPr lang="en-US" sz="4800" dirty="0"/>
              <a:t>Questions?</a:t>
            </a:r>
          </a:p>
        </p:txBody>
      </p:sp>
      <p:pic>
        <p:nvPicPr>
          <p:cNvPr id="4" name="Picture 3">
            <a:extLst>
              <a:ext uri="{FF2B5EF4-FFF2-40B4-BE49-F238E27FC236}">
                <a16:creationId xmlns:a16="http://schemas.microsoft.com/office/drawing/2014/main" id="{074B5D78-3BEB-2E44-8F7D-EB5F747975F5}"/>
              </a:ext>
            </a:extLst>
          </p:cNvPr>
          <p:cNvPicPr>
            <a:picLocks noChangeAspect="1"/>
          </p:cNvPicPr>
          <p:nvPr/>
        </p:nvPicPr>
        <p:blipFill>
          <a:blip r:embed="rId2"/>
          <a:stretch>
            <a:fillRect/>
          </a:stretch>
        </p:blipFill>
        <p:spPr>
          <a:xfrm>
            <a:off x="-17537" y="6156648"/>
            <a:ext cx="9168852" cy="435096"/>
          </a:xfrm>
          <a:prstGeom prst="rect">
            <a:avLst/>
          </a:prstGeom>
        </p:spPr>
      </p:pic>
    </p:spTree>
    <p:extLst>
      <p:ext uri="{BB962C8B-B14F-4D97-AF65-F5344CB8AC3E}">
        <p14:creationId xmlns:p14="http://schemas.microsoft.com/office/powerpoint/2010/main" val="422020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133A-4BCC-0D4B-8CAE-B78230E2945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A8998F8-F7C0-D844-B4E6-3037B183E70C}"/>
              </a:ext>
            </a:extLst>
          </p:cNvPr>
          <p:cNvSpPr>
            <a:spLocks noGrp="1"/>
          </p:cNvSpPr>
          <p:nvPr>
            <p:ph idx="1"/>
          </p:nvPr>
        </p:nvSpPr>
        <p:spPr/>
        <p:txBody>
          <a:bodyPr>
            <a:normAutofit fontScale="92500" lnSpcReduction="10000"/>
          </a:bodyPr>
          <a:lstStyle/>
          <a:p>
            <a:pPr marL="0" indent="0" algn="ctr">
              <a:buNone/>
            </a:pPr>
            <a:r>
              <a:rPr lang="en-US" sz="3600" dirty="0" err="1"/>
              <a:t>Johnell</a:t>
            </a:r>
            <a:r>
              <a:rPr lang="en-US" sz="3600" dirty="0"/>
              <a:t> Bentz, PhD</a:t>
            </a:r>
          </a:p>
          <a:p>
            <a:pPr marL="0" indent="0" algn="ctr">
              <a:buNone/>
            </a:pPr>
            <a:r>
              <a:rPr lang="en-US" dirty="0"/>
              <a:t>University of Illinois</a:t>
            </a:r>
          </a:p>
          <a:p>
            <a:pPr marL="0" indent="0" algn="ctr">
              <a:buNone/>
            </a:pPr>
            <a:r>
              <a:rPr lang="en-US" dirty="0">
                <a:hlinkClick r:id="rId2"/>
              </a:rPr>
              <a:t>jbentz@Illinois.edu</a:t>
            </a:r>
            <a:endParaRPr lang="en-US" dirty="0"/>
          </a:p>
          <a:p>
            <a:pPr marL="0" indent="0" algn="ctr">
              <a:buNone/>
            </a:pPr>
            <a:r>
              <a:rPr lang="en-US" sz="3600" dirty="0"/>
              <a:t>Chung </a:t>
            </a:r>
            <a:r>
              <a:rPr lang="en-US" sz="3600" dirty="0" err="1"/>
              <a:t>eun</a:t>
            </a:r>
            <a:r>
              <a:rPr lang="en-US" sz="3600" dirty="0"/>
              <a:t> Lee, PhD</a:t>
            </a:r>
          </a:p>
          <a:p>
            <a:pPr marL="0" indent="0" algn="ctr">
              <a:buNone/>
            </a:pPr>
            <a:r>
              <a:rPr lang="en-US" dirty="0"/>
              <a:t>Vanderbilt University</a:t>
            </a:r>
          </a:p>
          <a:p>
            <a:pPr marL="0" indent="0" algn="ctr">
              <a:buNone/>
            </a:pPr>
            <a:endParaRPr lang="en-US" dirty="0"/>
          </a:p>
          <a:p>
            <a:pPr marL="0" indent="0" algn="ctr">
              <a:buNone/>
            </a:pPr>
            <a:r>
              <a:rPr lang="en-US" dirty="0"/>
              <a:t>Collaborators</a:t>
            </a:r>
          </a:p>
          <a:p>
            <a:pPr marL="0" indent="0" algn="ctr">
              <a:buNone/>
            </a:pPr>
            <a:r>
              <a:rPr lang="en-US" dirty="0"/>
              <a:t>Jeff Ginger, PhD, University of Illinois</a:t>
            </a:r>
          </a:p>
          <a:p>
            <a:pPr marL="0" indent="0" algn="ctr">
              <a:buNone/>
            </a:pPr>
            <a:r>
              <a:rPr lang="en-US" dirty="0"/>
              <a:t>Maya Israel, </a:t>
            </a:r>
            <a:r>
              <a:rPr lang="en-US" dirty="0" err="1"/>
              <a:t>Phd</a:t>
            </a:r>
            <a:r>
              <a:rPr lang="en-US" dirty="0"/>
              <a:t>, University of Florida</a:t>
            </a:r>
          </a:p>
          <a:p>
            <a:pPr marL="0" indent="0" algn="ctr">
              <a:buNone/>
            </a:pPr>
            <a:endParaRPr lang="en-US" dirty="0"/>
          </a:p>
          <a:p>
            <a:endParaRPr lang="en-US" dirty="0"/>
          </a:p>
        </p:txBody>
      </p:sp>
      <p:pic>
        <p:nvPicPr>
          <p:cNvPr id="4" name="Picture 3">
            <a:extLst>
              <a:ext uri="{FF2B5EF4-FFF2-40B4-BE49-F238E27FC236}">
                <a16:creationId xmlns:a16="http://schemas.microsoft.com/office/drawing/2014/main" id="{2BDDE61F-7F9D-BC4E-A822-C9532A6CBA4F}"/>
              </a:ext>
            </a:extLst>
          </p:cNvPr>
          <p:cNvPicPr>
            <a:picLocks noChangeAspect="1"/>
          </p:cNvPicPr>
          <p:nvPr/>
        </p:nvPicPr>
        <p:blipFill>
          <a:blip r:embed="rId3"/>
          <a:stretch>
            <a:fillRect/>
          </a:stretch>
        </p:blipFill>
        <p:spPr>
          <a:xfrm>
            <a:off x="-17537" y="6156648"/>
            <a:ext cx="9168852" cy="435096"/>
          </a:xfrm>
          <a:prstGeom prst="rect">
            <a:avLst/>
          </a:prstGeom>
        </p:spPr>
      </p:pic>
    </p:spTree>
    <p:extLst>
      <p:ext uri="{BB962C8B-B14F-4D97-AF65-F5344CB8AC3E}">
        <p14:creationId xmlns:p14="http://schemas.microsoft.com/office/powerpoint/2010/main" val="132626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899C-BB88-114E-8FA8-531186AF9834}"/>
              </a:ext>
            </a:extLst>
          </p:cNvPr>
          <p:cNvSpPr>
            <a:spLocks noGrp="1"/>
          </p:cNvSpPr>
          <p:nvPr>
            <p:ph type="ctrTitle"/>
          </p:nvPr>
        </p:nvSpPr>
        <p:spPr>
          <a:xfrm>
            <a:off x="378496" y="467165"/>
            <a:ext cx="8436891" cy="2647510"/>
          </a:xfrm>
        </p:spPr>
        <p:txBody>
          <a:bodyPr>
            <a:normAutofit/>
          </a:bodyPr>
          <a:lstStyle/>
          <a:p>
            <a:r>
              <a:rPr lang="en-US" dirty="0"/>
              <a:t>Barriers to Maker Activities for Students with Disabilities</a:t>
            </a:r>
          </a:p>
        </p:txBody>
      </p:sp>
      <p:pic>
        <p:nvPicPr>
          <p:cNvPr id="4" name="Picture 3">
            <a:extLst>
              <a:ext uri="{FF2B5EF4-FFF2-40B4-BE49-F238E27FC236}">
                <a16:creationId xmlns:a16="http://schemas.microsoft.com/office/drawing/2014/main" id="{7206D8C8-999D-744C-BAE0-D1BA7861F8F0}"/>
              </a:ext>
            </a:extLst>
          </p:cNvPr>
          <p:cNvPicPr>
            <a:picLocks noChangeAspect="1"/>
          </p:cNvPicPr>
          <p:nvPr/>
        </p:nvPicPr>
        <p:blipFill>
          <a:blip r:embed="rId2"/>
          <a:stretch>
            <a:fillRect/>
          </a:stretch>
        </p:blipFill>
        <p:spPr>
          <a:xfrm>
            <a:off x="-24852" y="5645315"/>
            <a:ext cx="9168852" cy="435096"/>
          </a:xfrm>
          <a:prstGeom prst="rect">
            <a:avLst/>
          </a:prstGeom>
        </p:spPr>
      </p:pic>
    </p:spTree>
    <p:extLst>
      <p:ext uri="{BB962C8B-B14F-4D97-AF65-F5344CB8AC3E}">
        <p14:creationId xmlns:p14="http://schemas.microsoft.com/office/powerpoint/2010/main" val="148714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Makerspace in K-12</a:t>
            </a:r>
            <a:endParaRPr/>
          </a:p>
        </p:txBody>
      </p:sp>
      <p:pic>
        <p:nvPicPr>
          <p:cNvPr id="429" name="Google Shape;429;p54"/>
          <p:cNvPicPr preferRelativeResize="0"/>
          <p:nvPr/>
        </p:nvPicPr>
        <p:blipFill>
          <a:blip r:embed="rId3">
            <a:alphaModFix/>
          </a:blip>
          <a:stretch>
            <a:fillRect/>
          </a:stretch>
        </p:blipFill>
        <p:spPr>
          <a:xfrm>
            <a:off x="1828800" y="1258338"/>
            <a:ext cx="5888178" cy="5135562"/>
          </a:xfrm>
          <a:prstGeom prst="rect">
            <a:avLst/>
          </a:prstGeom>
          <a:noFill/>
          <a:ln>
            <a:noFill/>
          </a:ln>
        </p:spPr>
      </p:pic>
      <p:pic>
        <p:nvPicPr>
          <p:cNvPr id="4" name="Picture 3">
            <a:extLst>
              <a:ext uri="{FF2B5EF4-FFF2-40B4-BE49-F238E27FC236}">
                <a16:creationId xmlns:a16="http://schemas.microsoft.com/office/drawing/2014/main" id="{37090A5B-D434-B940-8DDA-D498F55ABEC2}"/>
              </a:ext>
            </a:extLst>
          </p:cNvPr>
          <p:cNvPicPr>
            <a:picLocks noChangeAspect="1"/>
          </p:cNvPicPr>
          <p:nvPr/>
        </p:nvPicPr>
        <p:blipFill>
          <a:blip r:embed="rId4"/>
          <a:stretch>
            <a:fillRect/>
          </a:stretch>
        </p:blipFill>
        <p:spPr>
          <a:xfrm>
            <a:off x="-17537" y="6156648"/>
            <a:ext cx="9168852" cy="435096"/>
          </a:xfrm>
          <a:prstGeom prst="rect">
            <a:avLst/>
          </a:prstGeom>
        </p:spPr>
      </p:pic>
    </p:spTree>
    <p:extLst>
      <p:ext uri="{BB962C8B-B14F-4D97-AF65-F5344CB8AC3E}">
        <p14:creationId xmlns:p14="http://schemas.microsoft.com/office/powerpoint/2010/main" val="346036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6" name="Google Shape;436;p55"/>
          <p:cNvPicPr preferRelativeResize="0"/>
          <p:nvPr/>
        </p:nvPicPr>
        <p:blipFill>
          <a:blip r:embed="rId3">
            <a:alphaModFix/>
          </a:blip>
          <a:stretch>
            <a:fillRect/>
          </a:stretch>
        </p:blipFill>
        <p:spPr>
          <a:xfrm>
            <a:off x="3373800" y="997325"/>
            <a:ext cx="5502949" cy="5342400"/>
          </a:xfrm>
          <a:prstGeom prst="rect">
            <a:avLst/>
          </a:prstGeom>
          <a:noFill/>
          <a:ln>
            <a:noFill/>
          </a:ln>
        </p:spPr>
      </p:pic>
      <p:sp>
        <p:nvSpPr>
          <p:cNvPr id="435" name="Google Shape;435;p55"/>
          <p:cNvSpPr txBox="1">
            <a:spLocks noGrp="1"/>
          </p:cNvSpPr>
          <p:nvPr>
            <p:ph type="title"/>
          </p:nvPr>
        </p:nvSpPr>
        <p:spPr>
          <a:xfrm>
            <a:off x="0" y="159518"/>
            <a:ext cx="8910527"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t>Barriers to Makerspace in</a:t>
            </a:r>
            <a:br>
              <a:rPr lang="en-US" dirty="0"/>
            </a:br>
            <a:r>
              <a:rPr lang="en-US" dirty="0"/>
              <a:t>K-12 Education</a:t>
            </a:r>
            <a:endParaRPr dirty="0"/>
          </a:p>
        </p:txBody>
      </p:sp>
      <p:pic>
        <p:nvPicPr>
          <p:cNvPr id="4" name="Picture 3">
            <a:extLst>
              <a:ext uri="{FF2B5EF4-FFF2-40B4-BE49-F238E27FC236}">
                <a16:creationId xmlns:a16="http://schemas.microsoft.com/office/drawing/2014/main" id="{849573C9-A1A0-5847-BCFB-00012F684EBD}"/>
              </a:ext>
            </a:extLst>
          </p:cNvPr>
          <p:cNvPicPr>
            <a:picLocks noChangeAspect="1"/>
          </p:cNvPicPr>
          <p:nvPr/>
        </p:nvPicPr>
        <p:blipFill>
          <a:blip r:embed="rId4"/>
          <a:stretch>
            <a:fillRect/>
          </a:stretch>
        </p:blipFill>
        <p:spPr>
          <a:xfrm>
            <a:off x="-17537" y="6170936"/>
            <a:ext cx="9168852" cy="435096"/>
          </a:xfrm>
          <a:prstGeom prst="rect">
            <a:avLst/>
          </a:prstGeom>
        </p:spPr>
      </p:pic>
    </p:spTree>
    <p:extLst>
      <p:ext uri="{BB962C8B-B14F-4D97-AF65-F5344CB8AC3E}">
        <p14:creationId xmlns:p14="http://schemas.microsoft.com/office/powerpoint/2010/main" val="17401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Purpose of this Study</a:t>
            </a:r>
            <a:endParaRPr/>
          </a:p>
        </p:txBody>
      </p:sp>
      <p:sp>
        <p:nvSpPr>
          <p:cNvPr id="442" name="Google Shape;442;p56"/>
          <p:cNvSpPr txBox="1">
            <a:spLocks noGrp="1"/>
          </p:cNvSpPr>
          <p:nvPr>
            <p:ph type="body" idx="1"/>
          </p:nvPr>
        </p:nvSpPr>
        <p:spPr>
          <a:xfrm>
            <a:off x="457200" y="1284750"/>
            <a:ext cx="8229600" cy="4526100"/>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SzPts val="2000"/>
              <a:buChar char="➢"/>
            </a:pPr>
            <a:r>
              <a:rPr lang="en-US"/>
              <a:t>To examine the </a:t>
            </a:r>
            <a:r>
              <a:rPr lang="en-US">
                <a:solidFill>
                  <a:srgbClr val="FF0000"/>
                </a:solidFill>
              </a:rPr>
              <a:t>the pedagogical and curriculum approaches</a:t>
            </a:r>
            <a:r>
              <a:rPr lang="en-US"/>
              <a:t> by middle school teachers to include students with disabilities in makerspace instruction </a:t>
            </a:r>
            <a:endParaRPr/>
          </a:p>
          <a:p>
            <a:pPr marL="742950" lvl="1" indent="-311150" algn="l" rtl="0">
              <a:lnSpc>
                <a:spcPct val="100000"/>
              </a:lnSpc>
              <a:spcBef>
                <a:spcPts val="0"/>
              </a:spcBef>
              <a:spcAft>
                <a:spcPts val="0"/>
              </a:spcAft>
              <a:buSzPts val="3200"/>
              <a:buFont typeface="Calibri"/>
              <a:buChar char="○"/>
            </a:pPr>
            <a:r>
              <a:rPr lang="en-US" sz="3200">
                <a:highlight>
                  <a:srgbClr val="FFFFFF"/>
                </a:highlight>
              </a:rPr>
              <a:t>Current practice</a:t>
            </a:r>
            <a:endParaRPr sz="3200">
              <a:highlight>
                <a:srgbClr val="FFFFFF"/>
              </a:highlight>
            </a:endParaRPr>
          </a:p>
          <a:p>
            <a:pPr marL="742950" lvl="1" indent="-311150" algn="l" rtl="0">
              <a:lnSpc>
                <a:spcPct val="100000"/>
              </a:lnSpc>
              <a:spcBef>
                <a:spcPts val="0"/>
              </a:spcBef>
              <a:spcAft>
                <a:spcPts val="0"/>
              </a:spcAft>
              <a:buSzPts val="3200"/>
              <a:buFont typeface="Calibri"/>
              <a:buChar char="○"/>
            </a:pPr>
            <a:r>
              <a:rPr lang="en-US" sz="3200"/>
              <a:t>Barrier</a:t>
            </a:r>
            <a:endParaRPr sz="3200"/>
          </a:p>
        </p:txBody>
      </p:sp>
      <p:pic>
        <p:nvPicPr>
          <p:cNvPr id="443" name="Google Shape;443;p56"/>
          <p:cNvPicPr preferRelativeResize="0"/>
          <p:nvPr/>
        </p:nvPicPr>
        <p:blipFill>
          <a:blip r:embed="rId3">
            <a:alphaModFix/>
          </a:blip>
          <a:stretch>
            <a:fillRect/>
          </a:stretch>
        </p:blipFill>
        <p:spPr>
          <a:xfrm>
            <a:off x="5337813" y="3383424"/>
            <a:ext cx="2638425" cy="1733550"/>
          </a:xfrm>
          <a:prstGeom prst="rect">
            <a:avLst/>
          </a:prstGeom>
          <a:noFill/>
          <a:ln>
            <a:noFill/>
          </a:ln>
        </p:spPr>
      </p:pic>
      <p:pic>
        <p:nvPicPr>
          <p:cNvPr id="5" name="Picture 4">
            <a:extLst>
              <a:ext uri="{FF2B5EF4-FFF2-40B4-BE49-F238E27FC236}">
                <a16:creationId xmlns:a16="http://schemas.microsoft.com/office/drawing/2014/main" id="{FE6B7626-ADEF-7B40-9AE8-091FE0D0D77B}"/>
              </a:ext>
            </a:extLst>
          </p:cNvPr>
          <p:cNvPicPr>
            <a:picLocks noChangeAspect="1"/>
          </p:cNvPicPr>
          <p:nvPr/>
        </p:nvPicPr>
        <p:blipFill>
          <a:blip r:embed="rId4"/>
          <a:stretch>
            <a:fillRect/>
          </a:stretch>
        </p:blipFill>
        <p:spPr>
          <a:xfrm>
            <a:off x="-17537" y="6156648"/>
            <a:ext cx="9168852" cy="435096"/>
          </a:xfrm>
          <a:prstGeom prst="rect">
            <a:avLst/>
          </a:prstGeom>
        </p:spPr>
      </p:pic>
    </p:spTree>
    <p:extLst>
      <p:ext uri="{BB962C8B-B14F-4D97-AF65-F5344CB8AC3E}">
        <p14:creationId xmlns:p14="http://schemas.microsoft.com/office/powerpoint/2010/main" val="384714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Research Questions</a:t>
            </a:r>
            <a:endParaRPr/>
          </a:p>
        </p:txBody>
      </p:sp>
      <p:sp>
        <p:nvSpPr>
          <p:cNvPr id="449" name="Google Shape;449;p57"/>
          <p:cNvSpPr txBox="1">
            <a:spLocks noGrp="1"/>
          </p:cNvSpPr>
          <p:nvPr>
            <p:ph type="body" idx="1"/>
          </p:nvPr>
        </p:nvSpPr>
        <p:spPr>
          <a:xfrm>
            <a:off x="457200" y="1574900"/>
            <a:ext cx="8229600" cy="4236000"/>
          </a:xfrm>
          <a:prstGeom prst="rect">
            <a:avLst/>
          </a:prstGeom>
          <a:noFill/>
          <a:ln>
            <a:noFill/>
          </a:ln>
        </p:spPr>
        <p:txBody>
          <a:bodyPr spcFirstLastPara="1" wrap="square" lIns="91425" tIns="45700" rIns="91425" bIns="45700" anchor="t" anchorCtr="0">
            <a:noAutofit/>
          </a:bodyPr>
          <a:lstStyle/>
          <a:p>
            <a:pPr marL="342900" lvl="0" indent="-327025" algn="l" rtl="0">
              <a:lnSpc>
                <a:spcPct val="100000"/>
              </a:lnSpc>
              <a:spcBef>
                <a:spcPts val="0"/>
              </a:spcBef>
              <a:spcAft>
                <a:spcPts val="0"/>
              </a:spcAft>
              <a:buSzPts val="2950"/>
              <a:buFont typeface="Calibri"/>
              <a:buAutoNum type="arabicPeriod"/>
            </a:pPr>
            <a:r>
              <a:rPr lang="en-US" sz="2950" dirty="0">
                <a:highlight>
                  <a:srgbClr val="FFFFFF"/>
                </a:highlight>
              </a:rPr>
              <a:t>How are students with disabilities and students at risk for academic failure </a:t>
            </a:r>
            <a:r>
              <a:rPr lang="en-US" sz="2950" dirty="0">
                <a:solidFill>
                  <a:srgbClr val="FF0000"/>
                </a:solidFill>
                <a:highlight>
                  <a:srgbClr val="FFFFFF"/>
                </a:highlight>
              </a:rPr>
              <a:t>participating in maker</a:t>
            </a:r>
            <a:r>
              <a:rPr lang="en-US" sz="2950" dirty="0">
                <a:highlight>
                  <a:srgbClr val="FFFFFF"/>
                </a:highlight>
              </a:rPr>
              <a:t> experiences?</a:t>
            </a:r>
          </a:p>
          <a:p>
            <a:pPr marL="342900" lvl="0" indent="-327025" algn="l" rtl="0">
              <a:lnSpc>
                <a:spcPct val="100000"/>
              </a:lnSpc>
              <a:spcBef>
                <a:spcPts val="0"/>
              </a:spcBef>
              <a:spcAft>
                <a:spcPts val="0"/>
              </a:spcAft>
              <a:buSzPts val="2950"/>
              <a:buFont typeface="Calibri"/>
              <a:buAutoNum type="arabicPeriod"/>
            </a:pPr>
            <a:endParaRPr lang="en-US" sz="2950" dirty="0">
              <a:highlight>
                <a:srgbClr val="FFFFFF"/>
              </a:highlight>
            </a:endParaRPr>
          </a:p>
          <a:p>
            <a:pPr marL="342900" lvl="0" indent="-327025" algn="l" rtl="0">
              <a:lnSpc>
                <a:spcPct val="100000"/>
              </a:lnSpc>
              <a:spcBef>
                <a:spcPts val="0"/>
              </a:spcBef>
              <a:spcAft>
                <a:spcPts val="0"/>
              </a:spcAft>
              <a:buSzPts val="2950"/>
              <a:buFont typeface="Calibri"/>
              <a:buAutoNum type="arabicPeriod"/>
            </a:pPr>
            <a:r>
              <a:rPr lang="en-US" sz="2950" dirty="0">
                <a:highlight>
                  <a:srgbClr val="FFFFFF"/>
                </a:highlight>
              </a:rPr>
              <a:t>What </a:t>
            </a:r>
            <a:r>
              <a:rPr lang="en-US" sz="2950" dirty="0">
                <a:solidFill>
                  <a:srgbClr val="FF0000"/>
                </a:solidFill>
                <a:highlight>
                  <a:srgbClr val="FFFFFF"/>
                </a:highlight>
              </a:rPr>
              <a:t>barriers</a:t>
            </a:r>
            <a:r>
              <a:rPr lang="en-US" sz="2950" dirty="0">
                <a:highlight>
                  <a:srgbClr val="FFFFFF"/>
                </a:highlight>
              </a:rPr>
              <a:t> exist for students with disabilities and those at risk for academic failure in middle schools during makerspace activities?</a:t>
            </a:r>
            <a:endParaRPr sz="2000" dirty="0"/>
          </a:p>
          <a:p>
            <a:pPr marL="0" marR="0" lvl="0" indent="0" algn="l" rtl="0">
              <a:spcBef>
                <a:spcPts val="1872"/>
              </a:spcBef>
              <a:spcAft>
                <a:spcPts val="0"/>
              </a:spcAft>
              <a:buNone/>
            </a:pPr>
            <a:endParaRPr dirty="0">
              <a:latin typeface="Times New Roman"/>
              <a:ea typeface="Times New Roman"/>
              <a:cs typeface="Times New Roman"/>
              <a:sym typeface="Times New Roman"/>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45728024-48EC-C045-BC9A-35E89603A03D}"/>
              </a:ext>
            </a:extLst>
          </p:cNvPr>
          <p:cNvPicPr>
            <a:picLocks noChangeAspect="1"/>
          </p:cNvPicPr>
          <p:nvPr/>
        </p:nvPicPr>
        <p:blipFill>
          <a:blip r:embed="rId3"/>
          <a:stretch>
            <a:fillRect/>
          </a:stretch>
        </p:blipFill>
        <p:spPr>
          <a:xfrm>
            <a:off x="-17537" y="6156648"/>
            <a:ext cx="9168852" cy="435096"/>
          </a:xfrm>
          <a:prstGeom prst="rect">
            <a:avLst/>
          </a:prstGeom>
        </p:spPr>
      </p:pic>
    </p:spTree>
    <p:extLst>
      <p:ext uri="{BB962C8B-B14F-4D97-AF65-F5344CB8AC3E}">
        <p14:creationId xmlns:p14="http://schemas.microsoft.com/office/powerpoint/2010/main" val="274557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62"/>
          <p:cNvPicPr preferRelativeResize="0"/>
          <p:nvPr/>
        </p:nvPicPr>
        <p:blipFill rotWithShape="1">
          <a:blip r:embed="rId3">
            <a:alphaModFix/>
          </a:blip>
          <a:srcRect/>
          <a:stretch/>
        </p:blipFill>
        <p:spPr>
          <a:xfrm>
            <a:off x="317500" y="1320800"/>
            <a:ext cx="8509000" cy="4521200"/>
          </a:xfrm>
          <a:prstGeom prst="rect">
            <a:avLst/>
          </a:prstGeom>
          <a:noFill/>
          <a:ln>
            <a:noFill/>
          </a:ln>
        </p:spPr>
      </p:pic>
      <p:pic>
        <p:nvPicPr>
          <p:cNvPr id="3" name="Picture 2">
            <a:extLst>
              <a:ext uri="{FF2B5EF4-FFF2-40B4-BE49-F238E27FC236}">
                <a16:creationId xmlns:a16="http://schemas.microsoft.com/office/drawing/2014/main" id="{E2F719DB-AE2D-E744-8311-27107ACB8EAE}"/>
              </a:ext>
            </a:extLst>
          </p:cNvPr>
          <p:cNvPicPr>
            <a:picLocks noChangeAspect="1"/>
          </p:cNvPicPr>
          <p:nvPr/>
        </p:nvPicPr>
        <p:blipFill>
          <a:blip r:embed="rId4"/>
          <a:stretch>
            <a:fillRect/>
          </a:stretch>
        </p:blipFill>
        <p:spPr>
          <a:xfrm>
            <a:off x="-17537" y="6156648"/>
            <a:ext cx="9168852" cy="435096"/>
          </a:xfrm>
          <a:prstGeom prst="rect">
            <a:avLst/>
          </a:prstGeom>
        </p:spPr>
      </p:pic>
    </p:spTree>
    <p:extLst>
      <p:ext uri="{BB962C8B-B14F-4D97-AF65-F5344CB8AC3E}">
        <p14:creationId xmlns:p14="http://schemas.microsoft.com/office/powerpoint/2010/main" val="306402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a:spLocks noGrp="1"/>
          </p:cNvSpPr>
          <p:nvPr>
            <p:ph type="title"/>
          </p:nvPr>
        </p:nvSpPr>
        <p:spPr>
          <a:xfrm>
            <a:off x="312600" y="272050"/>
            <a:ext cx="8518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a:t>Students with Disabilities in Makerspace</a:t>
            </a:r>
            <a:endParaRPr/>
          </a:p>
        </p:txBody>
      </p:sp>
      <p:sp>
        <p:nvSpPr>
          <p:cNvPr id="484" name="Google Shape;484;p63"/>
          <p:cNvSpPr/>
          <p:nvPr/>
        </p:nvSpPr>
        <p:spPr>
          <a:xfrm>
            <a:off x="2641209" y="2091960"/>
            <a:ext cx="4072200" cy="3314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5" name="Google Shape;485;p63"/>
          <p:cNvGrpSpPr/>
          <p:nvPr/>
        </p:nvGrpSpPr>
        <p:grpSpPr>
          <a:xfrm>
            <a:off x="401175" y="1870561"/>
            <a:ext cx="3017875" cy="873694"/>
            <a:chOff x="1900218" y="996036"/>
            <a:chExt cx="1882407" cy="669600"/>
          </a:xfrm>
        </p:grpSpPr>
        <p:cxnSp>
          <p:nvCxnSpPr>
            <p:cNvPr id="486" name="Google Shape;486;p63"/>
            <p:cNvCxnSpPr/>
            <p:nvPr/>
          </p:nvCxnSpPr>
          <p:spPr>
            <a:xfrm>
              <a:off x="3438525" y="1309350"/>
              <a:ext cx="344100" cy="344100"/>
            </a:xfrm>
            <a:prstGeom prst="straightConnector1">
              <a:avLst/>
            </a:prstGeom>
            <a:noFill/>
            <a:ln w="19050" cap="flat" cmpd="sng">
              <a:solidFill>
                <a:srgbClr val="0E9453"/>
              </a:solidFill>
              <a:prstDash val="solid"/>
              <a:round/>
              <a:headEnd type="oval" w="med" len="med"/>
              <a:tailEnd type="none" w="sm" len="sm"/>
            </a:ln>
          </p:spPr>
        </p:cxnSp>
        <p:sp>
          <p:nvSpPr>
            <p:cNvPr id="487" name="Google Shape;487;p63"/>
            <p:cNvSpPr txBox="1"/>
            <p:nvPr/>
          </p:nvSpPr>
          <p:spPr>
            <a:xfrm>
              <a:off x="1900218" y="996036"/>
              <a:ext cx="1495200" cy="66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Hands-on Experiences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grpSp>
      <p:cxnSp>
        <p:nvCxnSpPr>
          <p:cNvPr id="488" name="Google Shape;488;p63"/>
          <p:cNvCxnSpPr/>
          <p:nvPr/>
        </p:nvCxnSpPr>
        <p:spPr>
          <a:xfrm rot="10800000" flipH="1">
            <a:off x="2863582" y="4765376"/>
            <a:ext cx="553585" cy="447416"/>
          </a:xfrm>
          <a:prstGeom prst="straightConnector1">
            <a:avLst/>
          </a:prstGeom>
          <a:noFill/>
          <a:ln w="19050" cap="flat" cmpd="sng">
            <a:solidFill>
              <a:srgbClr val="085631"/>
            </a:solidFill>
            <a:prstDash val="solid"/>
            <a:round/>
            <a:headEnd type="oval" w="med" len="med"/>
            <a:tailEnd type="none" w="sm" len="sm"/>
          </a:ln>
        </p:spPr>
      </p:cxnSp>
      <p:sp>
        <p:nvSpPr>
          <p:cNvPr id="489" name="Google Shape;489;p63"/>
          <p:cNvSpPr/>
          <p:nvPr/>
        </p:nvSpPr>
        <p:spPr>
          <a:xfrm rot="-1510206" flipH="1">
            <a:off x="2613227" y="1880029"/>
            <a:ext cx="4127842" cy="3728152"/>
          </a:xfrm>
          <a:prstGeom prst="blockArc">
            <a:avLst>
              <a:gd name="adj1" fmla="val 14348563"/>
              <a:gd name="adj2" fmla="val 19872341"/>
              <a:gd name="adj3" fmla="val 9100"/>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90" name="Google Shape;490;p63"/>
          <p:cNvCxnSpPr/>
          <p:nvPr/>
        </p:nvCxnSpPr>
        <p:spPr>
          <a:xfrm rot="10800000">
            <a:off x="5921325" y="4765376"/>
            <a:ext cx="568976" cy="456810"/>
          </a:xfrm>
          <a:prstGeom prst="straightConnector1">
            <a:avLst/>
          </a:prstGeom>
          <a:noFill/>
          <a:ln w="19050" cap="flat" cmpd="sng">
            <a:solidFill>
              <a:srgbClr val="0E9453"/>
            </a:solidFill>
            <a:prstDash val="solid"/>
            <a:round/>
            <a:headEnd type="oval" w="med" len="med"/>
            <a:tailEnd type="none" w="sm" len="sm"/>
          </a:ln>
        </p:spPr>
      </p:cxnSp>
      <p:cxnSp>
        <p:nvCxnSpPr>
          <p:cNvPr id="491" name="Google Shape;491;p63"/>
          <p:cNvCxnSpPr/>
          <p:nvPr/>
        </p:nvCxnSpPr>
        <p:spPr>
          <a:xfrm flipH="1">
            <a:off x="5923489" y="2286027"/>
            <a:ext cx="540118" cy="442327"/>
          </a:xfrm>
          <a:prstGeom prst="straightConnector1">
            <a:avLst/>
          </a:prstGeom>
          <a:noFill/>
          <a:ln w="19050" cap="flat" cmpd="sng">
            <a:solidFill>
              <a:srgbClr val="085631"/>
            </a:solidFill>
            <a:prstDash val="solid"/>
            <a:round/>
            <a:headEnd type="oval" w="med" len="med"/>
            <a:tailEnd type="none" w="sm" len="sm"/>
          </a:ln>
        </p:spPr>
      </p:cxnSp>
      <p:sp>
        <p:nvSpPr>
          <p:cNvPr id="492" name="Google Shape;492;p63"/>
          <p:cNvSpPr txBox="1"/>
          <p:nvPr/>
        </p:nvSpPr>
        <p:spPr>
          <a:xfrm>
            <a:off x="3520202" y="3254144"/>
            <a:ext cx="2314500" cy="1049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Students with Disabilities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Success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493" name="Google Shape;493;p63"/>
          <p:cNvSpPr/>
          <p:nvPr/>
        </p:nvSpPr>
        <p:spPr>
          <a:xfrm rot="1510206">
            <a:off x="2609776" y="1880029"/>
            <a:ext cx="4127842" cy="3728152"/>
          </a:xfrm>
          <a:prstGeom prst="blockArc">
            <a:avLst>
              <a:gd name="adj1" fmla="val 14545937"/>
              <a:gd name="adj2" fmla="val 19902139"/>
              <a:gd name="adj3" fmla="val 9115"/>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63"/>
          <p:cNvSpPr/>
          <p:nvPr/>
        </p:nvSpPr>
        <p:spPr>
          <a:xfrm rot="9290593">
            <a:off x="2643469" y="1803277"/>
            <a:ext cx="4127060" cy="3726794"/>
          </a:xfrm>
          <a:prstGeom prst="blockArc">
            <a:avLst>
              <a:gd name="adj1" fmla="val 18041678"/>
              <a:gd name="adj2" fmla="val 1798478"/>
              <a:gd name="adj3" fmla="val 9595"/>
            </a:avLst>
          </a:prstGeom>
          <a:solidFill>
            <a:srgbClr val="085631"/>
          </a:solidFill>
          <a:ln>
            <a:noFill/>
          </a:ln>
          <a:effectLst>
            <a:outerShdw blurRad="71438" dist="9525"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63"/>
          <p:cNvSpPr/>
          <p:nvPr/>
        </p:nvSpPr>
        <p:spPr>
          <a:xfrm rot="-9290593" flipH="1">
            <a:off x="2533891" y="1765982"/>
            <a:ext cx="4127060" cy="3726794"/>
          </a:xfrm>
          <a:prstGeom prst="blockArc">
            <a:avLst>
              <a:gd name="adj1" fmla="val 17967225"/>
              <a:gd name="adj2" fmla="val 1529547"/>
              <a:gd name="adj3" fmla="val 9279"/>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63"/>
          <p:cNvSpPr/>
          <p:nvPr/>
        </p:nvSpPr>
        <p:spPr>
          <a:xfrm rot="8452202">
            <a:off x="2584138" y="3377289"/>
            <a:ext cx="530993" cy="530993"/>
          </a:xfrm>
          <a:prstGeom prst="rtTriangle">
            <a:avLst/>
          </a:prstGeom>
          <a:solidFill>
            <a:srgbClr val="0856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63"/>
          <p:cNvSpPr/>
          <p:nvPr/>
        </p:nvSpPr>
        <p:spPr>
          <a:xfrm rot="-2347798">
            <a:off x="6325145" y="3351386"/>
            <a:ext cx="530993" cy="530993"/>
          </a:xfrm>
          <a:prstGeom prst="rtTriangle">
            <a:avLst/>
          </a:prstGeom>
          <a:solidFill>
            <a:srgbClr val="0856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63"/>
          <p:cNvSpPr/>
          <p:nvPr/>
        </p:nvSpPr>
        <p:spPr>
          <a:xfrm rot="2347798">
            <a:off x="4491304" y="5097087"/>
            <a:ext cx="530993" cy="530993"/>
          </a:xfrm>
          <a:prstGeom prst="rtTriangle">
            <a:avLst/>
          </a:prstGeom>
          <a:solidFill>
            <a:srgbClr val="0E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63"/>
          <p:cNvSpPr/>
          <p:nvPr/>
        </p:nvSpPr>
        <p:spPr>
          <a:xfrm rot="-8452202">
            <a:off x="4331926" y="1768902"/>
            <a:ext cx="530993" cy="530993"/>
          </a:xfrm>
          <a:prstGeom prst="rtTriangle">
            <a:avLst/>
          </a:prstGeom>
          <a:solidFill>
            <a:srgbClr val="0E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63"/>
          <p:cNvSpPr txBox="1"/>
          <p:nvPr/>
        </p:nvSpPr>
        <p:spPr>
          <a:xfrm>
            <a:off x="5994950" y="1660900"/>
            <a:ext cx="3000000" cy="1143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Accommodations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01" name="Google Shape;501;p63"/>
          <p:cNvSpPr txBox="1"/>
          <p:nvPr/>
        </p:nvSpPr>
        <p:spPr>
          <a:xfrm>
            <a:off x="5924825" y="5406050"/>
            <a:ext cx="3000000" cy="1143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Student Collaboration</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502" name="Google Shape;502;p63"/>
          <p:cNvSpPr txBox="1"/>
          <p:nvPr/>
        </p:nvSpPr>
        <p:spPr>
          <a:xfrm>
            <a:off x="213800" y="5325075"/>
            <a:ext cx="3000000" cy="1143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Roboto"/>
                <a:ea typeface="Roboto"/>
                <a:cs typeface="Roboto"/>
                <a:sym typeface="Roboto"/>
              </a:rPr>
              <a:t>Instructional Aides</a:t>
            </a:r>
            <a:endParaRPr kumimoji="0" sz="2400" b="1" i="0" u="none" strike="noStrike" kern="0" cap="none" spc="0" normalizeH="0" baseline="0" noProof="0">
              <a:ln>
                <a:noFill/>
              </a:ln>
              <a:solidFill>
                <a:srgbClr val="000000"/>
              </a:solidFill>
              <a:effectLst/>
              <a:uLnTx/>
              <a:uFillTx/>
              <a:latin typeface="Roboto"/>
              <a:ea typeface="Roboto"/>
              <a:cs typeface="Roboto"/>
              <a:sym typeface="Roboto"/>
            </a:endParaRPr>
          </a:p>
        </p:txBody>
      </p:sp>
      <p:pic>
        <p:nvPicPr>
          <p:cNvPr id="22" name="Picture 21">
            <a:extLst>
              <a:ext uri="{FF2B5EF4-FFF2-40B4-BE49-F238E27FC236}">
                <a16:creationId xmlns:a16="http://schemas.microsoft.com/office/drawing/2014/main" id="{45973214-295E-3040-9CBC-82D674EC7D0E}"/>
              </a:ext>
            </a:extLst>
          </p:cNvPr>
          <p:cNvPicPr>
            <a:picLocks noChangeAspect="1"/>
          </p:cNvPicPr>
          <p:nvPr/>
        </p:nvPicPr>
        <p:blipFill>
          <a:blip r:embed="rId3"/>
          <a:stretch>
            <a:fillRect/>
          </a:stretch>
        </p:blipFill>
        <p:spPr>
          <a:xfrm>
            <a:off x="-17537" y="6156648"/>
            <a:ext cx="9168852" cy="435096"/>
          </a:xfrm>
          <a:prstGeom prst="rect">
            <a:avLst/>
          </a:prstGeom>
        </p:spPr>
      </p:pic>
    </p:spTree>
    <p:extLst>
      <p:ext uri="{BB962C8B-B14F-4D97-AF65-F5344CB8AC3E}">
        <p14:creationId xmlns:p14="http://schemas.microsoft.com/office/powerpoint/2010/main" val="25294353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63015E8F-6B02-AE44-9BD1-34A06E38F61A}" vid="{3BF46C75-2F70-EB43-BF3B-0D89BE2826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3036</TotalTime>
  <Words>1097</Words>
  <Application>Microsoft Office PowerPoint</Application>
  <PresentationFormat>On-screen Show (4:3)</PresentationFormat>
  <Paragraphs>112</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Georgia</vt:lpstr>
      <vt:lpstr>Lustria</vt:lpstr>
      <vt:lpstr>Noto Sans Symbols</vt:lpstr>
      <vt:lpstr>Oxygen</vt:lpstr>
      <vt:lpstr>Roboto</vt:lpstr>
      <vt:lpstr>Times New Roman</vt:lpstr>
      <vt:lpstr>Custom Design</vt:lpstr>
      <vt:lpstr>Makerspace Professional Development Needs of Middle School Teachers: Implications for Including Students with Learning Disabilities </vt:lpstr>
      <vt:lpstr>Ecological Conceptual Framework</vt:lpstr>
      <vt:lpstr>Barriers to Maker Activities for Students with Disabilities</vt:lpstr>
      <vt:lpstr>Makerspace in K-12</vt:lpstr>
      <vt:lpstr>Barriers to Makerspace in K-12 Education</vt:lpstr>
      <vt:lpstr>Purpose of this Study</vt:lpstr>
      <vt:lpstr>Research Questions</vt:lpstr>
      <vt:lpstr>PowerPoint Presentation</vt:lpstr>
      <vt:lpstr>Students with Disabilities in Makerspace</vt:lpstr>
      <vt:lpstr>Students with Disabilities in Makerspace</vt:lpstr>
      <vt:lpstr>What have we learned?</vt:lpstr>
      <vt:lpstr>Makerspace Professional Development Needs of Middle School Teachers </vt:lpstr>
      <vt:lpstr>Makerspace Professional Development (PD) for Teachers</vt:lpstr>
      <vt:lpstr>New PD model is necessary!</vt:lpstr>
      <vt:lpstr>Purpose of this Study</vt:lpstr>
      <vt:lpstr>Research Questions</vt:lpstr>
      <vt:lpstr>Participants </vt:lpstr>
      <vt:lpstr>Participants (cont.)</vt:lpstr>
      <vt:lpstr>Data Collection</vt:lpstr>
      <vt:lpstr>PowerPoint Presentation</vt:lpstr>
      <vt:lpstr>Phase 2: Teacher Summer PD</vt:lpstr>
      <vt:lpstr>Phase 2: Teacher Summer PD</vt:lpstr>
      <vt:lpstr>Results – Need for PD</vt:lpstr>
      <vt:lpstr>What have we learned?</vt:lpstr>
      <vt:lpstr>Some recommendations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Makerspace Professional Development Needs of Middle School Teachers: Implications for Including Students with Learning Disabilities</dc:title>
  <dc:creator>Microsoft Office User</dc:creator>
  <cp:lastModifiedBy>Amanda Elzbieciak</cp:lastModifiedBy>
  <cp:revision>24</cp:revision>
  <dcterms:created xsi:type="dcterms:W3CDTF">2020-01-28T15:18:37Z</dcterms:created>
  <dcterms:modified xsi:type="dcterms:W3CDTF">2022-10-04T21:15:13Z</dcterms:modified>
</cp:coreProperties>
</file>